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1"/>
  </p:notesMasterIdLst>
  <p:sldIdLst>
    <p:sldId id="256" r:id="rId2"/>
    <p:sldId id="258" r:id="rId3"/>
    <p:sldId id="1465" r:id="rId4"/>
    <p:sldId id="398" r:id="rId5"/>
    <p:sldId id="509" r:id="rId6"/>
    <p:sldId id="1466" r:id="rId7"/>
    <p:sldId id="1467" r:id="rId8"/>
    <p:sldId id="1464" r:id="rId9"/>
    <p:sldId id="14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0" y="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3E0DC-AF59-45B0-B2E6-BD92950D9828}" type="datetimeFigureOut">
              <a:rPr lang="en-ID" smtClean="0"/>
              <a:t>27/01/2023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986B8-FB8E-4272-81A4-95F265CE832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860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6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55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0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7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2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7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94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0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28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6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817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7473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42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151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73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10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4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212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E8521-A024-4090-AA52-487E20830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117687"/>
          </a:xfrm>
        </p:spPr>
        <p:txBody>
          <a:bodyPr>
            <a:normAutofit/>
          </a:bodyPr>
          <a:lstStyle/>
          <a:p>
            <a:r>
              <a:rPr lang="en-US" dirty="0" err="1"/>
              <a:t>Taubat</a:t>
            </a:r>
            <a:r>
              <a:rPr lang="en-US" dirty="0"/>
              <a:t> dan </a:t>
            </a:r>
            <a:r>
              <a:rPr lang="en-US" dirty="0" err="1"/>
              <a:t>Istighfar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2757FA-887A-41D6-94B8-C87E6A798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Saung </a:t>
            </a:r>
            <a:r>
              <a:rPr lang="en-US" dirty="0" err="1"/>
              <a:t>Istiqomah</a:t>
            </a:r>
            <a:r>
              <a:rPr lang="en-US" dirty="0"/>
              <a:t> Online IMAS </a:t>
            </a:r>
            <a:br>
              <a:rPr lang="en-US" dirty="0"/>
            </a:br>
            <a:r>
              <a:rPr lang="en-US" dirty="0"/>
              <a:t>Ahad,  7 Rajab 1444 /  29 </a:t>
            </a:r>
            <a:r>
              <a:rPr lang="en-US" dirty="0" err="1"/>
              <a:t>Januari</a:t>
            </a:r>
            <a:r>
              <a:rPr lang="en-US" dirty="0"/>
              <a:t> 2023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C374F4-28B9-6D91-6381-EA2622C08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17" y="2593560"/>
            <a:ext cx="3094783" cy="360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6508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 Placeholder 97282"/>
          <p:cNvSpPr>
            <a:spLocks noGrp="1"/>
          </p:cNvSpPr>
          <p:nvPr>
            <p:ph idx="1"/>
          </p:nvPr>
        </p:nvSpPr>
        <p:spPr>
          <a:xfrm>
            <a:off x="432825" y="2284749"/>
            <a:ext cx="9374721" cy="3306847"/>
          </a:xfrm>
          <a:ln/>
        </p:spPr>
        <p:txBody>
          <a:bodyPr>
            <a:noAutofit/>
          </a:bodyPr>
          <a:lstStyle/>
          <a:p>
            <a:r>
              <a:rPr lang="en-ID" sz="2800" dirty="0" err="1"/>
              <a:t>Pembahasan</a:t>
            </a:r>
            <a:r>
              <a:rPr lang="en-ID" sz="2800" dirty="0"/>
              <a:t> </a:t>
            </a:r>
            <a:r>
              <a:rPr lang="en-ID" sz="2800" dirty="0" err="1"/>
              <a:t>terkait</a:t>
            </a:r>
            <a:r>
              <a:rPr lang="en-ID" sz="2800" dirty="0"/>
              <a:t> </a:t>
            </a:r>
            <a:r>
              <a:rPr lang="en-ID" sz="2800" dirty="0" err="1"/>
              <a:t>taubat</a:t>
            </a:r>
            <a:r>
              <a:rPr lang="en-ID" sz="2800" dirty="0"/>
              <a:t> dan/ </a:t>
            </a:r>
            <a:r>
              <a:rPr lang="en-ID" sz="2800" dirty="0" err="1"/>
              <a:t>atau</a:t>
            </a:r>
            <a:r>
              <a:rPr lang="en-ID" sz="2800" dirty="0"/>
              <a:t> </a:t>
            </a:r>
            <a:r>
              <a:rPr lang="en-ID" sz="2800" dirty="0" err="1"/>
              <a:t>istighfar</a:t>
            </a:r>
            <a:r>
              <a:rPr lang="en-ID" sz="2800" dirty="0"/>
              <a:t>, </a:t>
            </a:r>
            <a:r>
              <a:rPr lang="en-ID" sz="2800" dirty="0" err="1"/>
              <a:t>biasanya</a:t>
            </a:r>
            <a:r>
              <a:rPr lang="en-ID" sz="2800" dirty="0"/>
              <a:t> </a:t>
            </a:r>
            <a:r>
              <a:rPr lang="en-ID" sz="2800" dirty="0" err="1"/>
              <a:t>selalu</a:t>
            </a:r>
            <a:r>
              <a:rPr lang="en-ID" sz="2800" dirty="0"/>
              <a:t> </a:t>
            </a:r>
            <a:r>
              <a:rPr lang="en-ID" sz="2800" dirty="0" err="1"/>
              <a:t>dikaitkan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perbuatan</a:t>
            </a:r>
            <a:r>
              <a:rPr lang="en-ID" sz="2800" dirty="0"/>
              <a:t> </a:t>
            </a:r>
            <a:r>
              <a:rPr lang="en-ID" sz="2800" dirty="0" err="1"/>
              <a:t>dosa</a:t>
            </a:r>
            <a:r>
              <a:rPr lang="en-ID" sz="2800" dirty="0"/>
              <a:t>.</a:t>
            </a:r>
          </a:p>
          <a:p>
            <a:r>
              <a:rPr lang="en-ID" sz="2800" dirty="0" err="1"/>
              <a:t>Dengan</a:t>
            </a:r>
            <a:r>
              <a:rPr lang="en-ID" sz="2800" dirty="0"/>
              <a:t> kata lain, </a:t>
            </a:r>
            <a:r>
              <a:rPr lang="en-ID" sz="2800" dirty="0" err="1"/>
              <a:t>jika</a:t>
            </a:r>
            <a:r>
              <a:rPr lang="en-ID" sz="2800" dirty="0"/>
              <a:t> </a:t>
            </a:r>
            <a:r>
              <a:rPr lang="en-ID" sz="2800" dirty="0" err="1"/>
              <a:t>tidak</a:t>
            </a:r>
            <a:r>
              <a:rPr lang="en-ID" sz="2800" dirty="0"/>
              <a:t> </a:t>
            </a:r>
            <a:r>
              <a:rPr lang="en-ID" sz="2800" dirty="0" err="1"/>
              <a:t>melakukan</a:t>
            </a:r>
            <a:r>
              <a:rPr lang="en-ID" sz="2800" dirty="0"/>
              <a:t> </a:t>
            </a:r>
            <a:r>
              <a:rPr lang="en-ID" sz="2800" dirty="0" err="1"/>
              <a:t>perbuatan</a:t>
            </a:r>
            <a:r>
              <a:rPr lang="en-ID" sz="2800" dirty="0"/>
              <a:t> </a:t>
            </a:r>
            <a:r>
              <a:rPr lang="en-ID" sz="2800" dirty="0" err="1"/>
              <a:t>dosa</a:t>
            </a:r>
            <a:r>
              <a:rPr lang="en-ID" sz="2800" dirty="0"/>
              <a:t>, </a:t>
            </a:r>
            <a:r>
              <a:rPr lang="en-ID" sz="2800" dirty="0" err="1"/>
              <a:t>maka</a:t>
            </a:r>
            <a:r>
              <a:rPr lang="en-ID" sz="2800" dirty="0"/>
              <a:t> </a:t>
            </a:r>
            <a:r>
              <a:rPr lang="en-ID" sz="2800" dirty="0" err="1"/>
              <a:t>tidak</a:t>
            </a:r>
            <a:r>
              <a:rPr lang="en-ID" sz="2800" dirty="0"/>
              <a:t> </a:t>
            </a:r>
            <a:r>
              <a:rPr lang="en-ID" sz="2800" dirty="0" err="1"/>
              <a:t>perlu</a:t>
            </a:r>
            <a:r>
              <a:rPr lang="en-ID" sz="2800" dirty="0"/>
              <a:t> </a:t>
            </a:r>
            <a:r>
              <a:rPr lang="en-ID" sz="2800" dirty="0" err="1"/>
              <a:t>bertaubat</a:t>
            </a:r>
            <a:r>
              <a:rPr lang="en-ID" sz="2800" dirty="0"/>
              <a:t> dan </a:t>
            </a:r>
            <a:r>
              <a:rPr lang="en-ID" sz="2800" dirty="0" err="1"/>
              <a:t>beristighfar</a:t>
            </a:r>
            <a:r>
              <a:rPr lang="en-ID" sz="2800" dirty="0"/>
              <a:t>.</a:t>
            </a:r>
          </a:p>
          <a:p>
            <a:r>
              <a:rPr lang="en-ID" sz="2800" dirty="0" err="1"/>
              <a:t>Sehingga</a:t>
            </a:r>
            <a:r>
              <a:rPr lang="en-ID" sz="2800" dirty="0"/>
              <a:t> </a:t>
            </a:r>
            <a:r>
              <a:rPr lang="en-ID" sz="2800" dirty="0" err="1"/>
              <a:t>kadang</a:t>
            </a:r>
            <a:r>
              <a:rPr lang="en-ID" sz="2800" dirty="0"/>
              <a:t> </a:t>
            </a:r>
            <a:r>
              <a:rPr lang="en-ID" sz="2800" dirty="0" err="1"/>
              <a:t>ada</a:t>
            </a:r>
            <a:r>
              <a:rPr lang="en-ID" sz="2800" dirty="0"/>
              <a:t> yang </a:t>
            </a:r>
            <a:r>
              <a:rPr lang="en-ID" sz="2800" dirty="0" err="1"/>
              <a:t>tersinggung</a:t>
            </a:r>
            <a:r>
              <a:rPr lang="en-ID" sz="2800" dirty="0"/>
              <a:t> </a:t>
            </a:r>
            <a:r>
              <a:rPr lang="en-ID" sz="2800" dirty="0" err="1"/>
              <a:t>ketika</a:t>
            </a:r>
            <a:r>
              <a:rPr lang="en-ID" sz="2800" dirty="0"/>
              <a:t> </a:t>
            </a:r>
            <a:r>
              <a:rPr lang="en-ID" sz="2800" dirty="0" err="1"/>
              <a:t>ada</a:t>
            </a:r>
            <a:r>
              <a:rPr lang="en-ID" sz="2800" dirty="0"/>
              <a:t> yang </a:t>
            </a:r>
            <a:r>
              <a:rPr lang="en-ID" sz="2800" dirty="0" err="1"/>
              <a:t>mengatakan</a:t>
            </a:r>
            <a:r>
              <a:rPr lang="en-ID" sz="2800" dirty="0"/>
              <a:t> "</a:t>
            </a:r>
            <a:r>
              <a:rPr lang="en-ID" sz="2800" dirty="0" err="1"/>
              <a:t>perbanyak</a:t>
            </a:r>
            <a:r>
              <a:rPr lang="en-ID" sz="2800" dirty="0"/>
              <a:t> </a:t>
            </a:r>
            <a:r>
              <a:rPr lang="en-ID" sz="2800" dirty="0" err="1"/>
              <a:t>istighfar</a:t>
            </a:r>
            <a:r>
              <a:rPr lang="en-ID" sz="2800" dirty="0"/>
              <a:t>... </a:t>
            </a:r>
            <a:r>
              <a:rPr lang="en-ID" sz="2800" dirty="0" err="1"/>
              <a:t>bertaubatlah</a:t>
            </a:r>
            <a:r>
              <a:rPr lang="en-ID" sz="2800" dirty="0"/>
              <a:t> </a:t>
            </a:r>
            <a:r>
              <a:rPr lang="en-ID" sz="2800" dirty="0" err="1"/>
              <a:t>kepada</a:t>
            </a:r>
            <a:r>
              <a:rPr lang="en-ID" sz="2800" dirty="0"/>
              <a:t> Allah", </a:t>
            </a:r>
            <a:r>
              <a:rPr lang="en-ID" sz="2800" dirty="0" err="1"/>
              <a:t>sementara</a:t>
            </a:r>
            <a:r>
              <a:rPr lang="en-ID" sz="2800" dirty="0"/>
              <a:t> </a:t>
            </a:r>
            <a:r>
              <a:rPr lang="en-ID" sz="2800" dirty="0" err="1"/>
              <a:t>ia</a:t>
            </a:r>
            <a:r>
              <a:rPr lang="en-ID" sz="2800" dirty="0"/>
              <a:t> </a:t>
            </a:r>
            <a:r>
              <a:rPr lang="en-ID" sz="2800" dirty="0" err="1"/>
              <a:t>merasa</a:t>
            </a:r>
            <a:r>
              <a:rPr lang="en-ID" sz="2800" dirty="0"/>
              <a:t> </a:t>
            </a:r>
            <a:r>
              <a:rPr lang="en-ID" sz="2800" dirty="0" err="1"/>
              <a:t>tidak</a:t>
            </a:r>
            <a:r>
              <a:rPr lang="en-ID" sz="2800" dirty="0"/>
              <a:t> </a:t>
            </a:r>
            <a:r>
              <a:rPr lang="en-ID" sz="2800" dirty="0" err="1"/>
              <a:t>melakukan</a:t>
            </a:r>
            <a:r>
              <a:rPr lang="en-ID" sz="2800" dirty="0"/>
              <a:t> </a:t>
            </a:r>
            <a:r>
              <a:rPr lang="en-ID" sz="2800" dirty="0" err="1"/>
              <a:t>perbuatan</a:t>
            </a:r>
            <a:r>
              <a:rPr lang="en-ID" sz="2800" dirty="0"/>
              <a:t> </a:t>
            </a:r>
            <a:r>
              <a:rPr lang="en-ID" sz="2800" dirty="0" err="1"/>
              <a:t>dosa</a:t>
            </a:r>
            <a:r>
              <a:rPr lang="en-ID" sz="280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6810C9-DBEB-C3E7-3F2F-B5CC64AC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07" y="753228"/>
            <a:ext cx="3382471" cy="1080938"/>
          </a:xfrm>
        </p:spPr>
        <p:txBody>
          <a:bodyPr/>
          <a:lstStyle/>
          <a:p>
            <a:r>
              <a:rPr lang="en-US" dirty="0" err="1"/>
              <a:t>Pengantar</a:t>
            </a:r>
            <a:endParaRPr lang="en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 Placeholder 97282"/>
          <p:cNvSpPr>
            <a:spLocks noGrp="1"/>
          </p:cNvSpPr>
          <p:nvPr>
            <p:ph idx="1"/>
          </p:nvPr>
        </p:nvSpPr>
        <p:spPr>
          <a:xfrm>
            <a:off x="1127760" y="1838961"/>
            <a:ext cx="10119360" cy="4423196"/>
          </a:xfrm>
          <a:ln/>
        </p:spPr>
        <p:txBody>
          <a:bodyPr>
            <a:noAutofit/>
          </a:bodyPr>
          <a:lstStyle/>
          <a:p>
            <a:r>
              <a:rPr lang="en-ID" sz="3200" dirty="0" err="1"/>
              <a:t>Padahal</a:t>
            </a:r>
            <a:r>
              <a:rPr lang="en-ID" sz="3200" dirty="0"/>
              <a:t>, </a:t>
            </a:r>
            <a:r>
              <a:rPr lang="en-ID" sz="3200" dirty="0" err="1"/>
              <a:t>taubat</a:t>
            </a:r>
            <a:r>
              <a:rPr lang="en-ID" sz="3200" dirty="0"/>
              <a:t> dan </a:t>
            </a:r>
            <a:r>
              <a:rPr lang="en-ID" sz="3200" dirty="0" err="1"/>
              <a:t>istighfar</a:t>
            </a:r>
            <a:r>
              <a:rPr lang="en-ID" sz="3200" dirty="0"/>
              <a:t> </a:t>
            </a:r>
            <a:r>
              <a:rPr lang="en-ID" sz="3200" dirty="0" err="1"/>
              <a:t>tidak</a:t>
            </a:r>
            <a:r>
              <a:rPr lang="en-ID" sz="3200" dirty="0"/>
              <a:t> </a:t>
            </a:r>
            <a:r>
              <a:rPr lang="en-ID" sz="3200" dirty="0" err="1"/>
              <a:t>harus</a:t>
            </a:r>
            <a:r>
              <a:rPr lang="en-ID" sz="3200" dirty="0"/>
              <a:t> </a:t>
            </a:r>
            <a:r>
              <a:rPr lang="en-ID" sz="3200" dirty="0" err="1"/>
              <a:t>berkaitan</a:t>
            </a:r>
            <a:r>
              <a:rPr lang="en-ID" sz="3200" dirty="0"/>
              <a:t> </a:t>
            </a:r>
            <a:r>
              <a:rPr lang="en-ID" sz="3200" dirty="0" err="1"/>
              <a:t>dengan</a:t>
            </a:r>
            <a:r>
              <a:rPr lang="en-ID" sz="3200" dirty="0"/>
              <a:t> </a:t>
            </a:r>
            <a:r>
              <a:rPr lang="en-ID" sz="3200" dirty="0" err="1"/>
              <a:t>perbuatan</a:t>
            </a:r>
            <a:r>
              <a:rPr lang="en-ID" sz="3200" dirty="0"/>
              <a:t> </a:t>
            </a:r>
            <a:r>
              <a:rPr lang="en-ID" sz="3200" dirty="0" err="1"/>
              <a:t>dosa</a:t>
            </a:r>
            <a:r>
              <a:rPr lang="en-ID" sz="3200" dirty="0"/>
              <a:t>.</a:t>
            </a:r>
          </a:p>
          <a:p>
            <a:r>
              <a:rPr lang="en-ID" sz="3200" dirty="0" err="1"/>
              <a:t>Bahkan</a:t>
            </a:r>
            <a:r>
              <a:rPr lang="en-ID" sz="3200" dirty="0"/>
              <a:t> </a:t>
            </a:r>
            <a:r>
              <a:rPr lang="en-ID" sz="3200" dirty="0" err="1"/>
              <a:t>perintah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bertaubat</a:t>
            </a:r>
            <a:r>
              <a:rPr lang="en-ID" sz="3200" dirty="0"/>
              <a:t> dan </a:t>
            </a:r>
            <a:r>
              <a:rPr lang="en-ID" sz="3200" dirty="0" err="1"/>
              <a:t>beristighfar</a:t>
            </a:r>
            <a:r>
              <a:rPr lang="en-ID" sz="3200" dirty="0"/>
              <a:t> </a:t>
            </a:r>
            <a:r>
              <a:rPr lang="en-ID" sz="3200" dirty="0" err="1"/>
              <a:t>justru</a:t>
            </a:r>
            <a:r>
              <a:rPr lang="en-ID" sz="3200" dirty="0"/>
              <a:t> </a:t>
            </a:r>
            <a:r>
              <a:rPr lang="en-ID" sz="3200" dirty="0" err="1"/>
              <a:t>ditujukan</a:t>
            </a:r>
            <a:r>
              <a:rPr lang="en-ID" sz="3200" dirty="0"/>
              <a:t> </a:t>
            </a:r>
            <a:r>
              <a:rPr lang="en-ID" sz="3200" dirty="0" err="1"/>
              <a:t>kepada</a:t>
            </a:r>
            <a:r>
              <a:rPr lang="en-ID" sz="3200" dirty="0"/>
              <a:t> orang-orang yang </a:t>
            </a:r>
            <a:r>
              <a:rPr lang="en-ID" sz="3200" dirty="0" err="1"/>
              <a:t>beriman</a:t>
            </a:r>
            <a:r>
              <a:rPr lang="en-ID" sz="3200" dirty="0"/>
              <a:t>, </a:t>
            </a:r>
            <a:r>
              <a:rPr lang="en-ID" sz="3200" dirty="0" err="1"/>
              <a:t>bukan</a:t>
            </a:r>
            <a:r>
              <a:rPr lang="en-ID" sz="3200" dirty="0"/>
              <a:t> </a:t>
            </a:r>
            <a:r>
              <a:rPr lang="en-ID" sz="3200" dirty="0" err="1"/>
              <a:t>kepada</a:t>
            </a:r>
            <a:r>
              <a:rPr lang="en-ID" sz="3200" dirty="0"/>
              <a:t> orang-orang yang </a:t>
            </a:r>
            <a:r>
              <a:rPr lang="en-ID" sz="3200" dirty="0" err="1"/>
              <a:t>melakukan</a:t>
            </a:r>
            <a:r>
              <a:rPr lang="en-ID" sz="3200" dirty="0"/>
              <a:t> </a:t>
            </a:r>
            <a:r>
              <a:rPr lang="en-ID" sz="3200" dirty="0" err="1"/>
              <a:t>perbuatan</a:t>
            </a:r>
            <a:r>
              <a:rPr lang="en-ID" sz="3200" dirty="0"/>
              <a:t> </a:t>
            </a:r>
            <a:r>
              <a:rPr lang="en-ID" sz="3200" dirty="0" err="1"/>
              <a:t>dosa</a:t>
            </a:r>
            <a:r>
              <a:rPr lang="en-ID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1331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F247AF25-0C4B-43E3-84C7-E1C41D8648FE}"/>
              </a:ext>
            </a:extLst>
          </p:cNvPr>
          <p:cNvGrpSpPr>
            <a:grpSpLocks/>
          </p:cNvGrpSpPr>
          <p:nvPr/>
        </p:nvGrpSpPr>
        <p:grpSpPr bwMode="auto">
          <a:xfrm>
            <a:off x="1773239" y="125414"/>
            <a:ext cx="9001125" cy="2079625"/>
            <a:chOff x="1081" y="-283"/>
            <a:chExt cx="4368" cy="911"/>
          </a:xfrm>
        </p:grpSpPr>
        <p:sp>
          <p:nvSpPr>
            <p:cNvPr id="571398" name="AutoShape 6">
              <a:extLst>
                <a:ext uri="{FF2B5EF4-FFF2-40B4-BE49-F238E27FC236}">
                  <a16:creationId xmlns:a16="http://schemas.microsoft.com/office/drawing/2014/main" id="{59FDF646-24A9-42F0-A26B-FF72B81C1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-188"/>
              <a:ext cx="4368" cy="816"/>
            </a:xfrm>
            <a:prstGeom prst="ribbon2">
              <a:avLst>
                <a:gd name="adj1" fmla="val 33333"/>
                <a:gd name="adj2" fmla="val 70759"/>
              </a:avLst>
            </a:prstGeom>
            <a:gradFill rotWithShape="0">
              <a:gsLst>
                <a:gs pos="0">
                  <a:schemeClr val="bg1"/>
                </a:gs>
                <a:gs pos="5000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25400">
              <a:solidFill>
                <a:srgbClr val="00CC66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rgbClr val="FFFFFF"/>
                </a:solidFill>
                <a:latin typeface="Georgia" pitchFamily="18" charset="0"/>
              </a:endParaRPr>
            </a:p>
          </p:txBody>
        </p:sp>
        <p:sp>
          <p:nvSpPr>
            <p:cNvPr id="40968" name="AutoShape 7">
              <a:extLst>
                <a:ext uri="{FF2B5EF4-FFF2-40B4-BE49-F238E27FC236}">
                  <a16:creationId xmlns:a16="http://schemas.microsoft.com/office/drawing/2014/main" id="{A71C0A5C-D774-4D15-95F8-3EC2701DA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-283"/>
              <a:ext cx="2829" cy="672"/>
            </a:xfrm>
            <a:prstGeom prst="wedgeRoundRectCallout">
              <a:avLst>
                <a:gd name="adj1" fmla="val -5759"/>
                <a:gd name="adj2" fmla="val 78384"/>
                <a:gd name="adj3" fmla="val 16667"/>
              </a:avLst>
            </a:prstGeom>
            <a:noFill/>
            <a:ln>
              <a:noFill/>
            </a:ln>
            <a:effectLst>
              <a:prstShdw prst="shdw13" dist="53882" dir="135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54744" tIns="77372" rIns="154744" bIns="77372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AU" altLang="en-US" sz="4800" b="1" dirty="0" err="1">
                  <a:solidFill>
                    <a:srgbClr val="C00000"/>
                  </a:solidFill>
                  <a:latin typeface="Georgia" panose="02040502050405020303" pitchFamily="18" charset="0"/>
                  <a:cs typeface="Simplified Arabic" panose="02020603050405020304" pitchFamily="18" charset="-78"/>
                </a:rPr>
                <a:t>Pesan</a:t>
              </a:r>
              <a:r>
                <a:rPr lang="en-AU" altLang="en-US" sz="4800" b="1" dirty="0">
                  <a:solidFill>
                    <a:srgbClr val="C00000"/>
                  </a:solidFill>
                  <a:latin typeface="Georgia" panose="02040502050405020303" pitchFamily="18" charset="0"/>
                  <a:cs typeface="Simplified Arabic" panose="02020603050405020304" pitchFamily="18" charset="-78"/>
                </a:rPr>
                <a:t> Rabbani</a:t>
              </a:r>
              <a:endParaRPr lang="en-US" altLang="en-US" sz="4800" b="1" dirty="0">
                <a:solidFill>
                  <a:srgbClr val="C00000"/>
                </a:solidFill>
                <a:latin typeface="Georgia" panose="02040502050405020303" pitchFamily="18" charset="0"/>
                <a:cs typeface="Simplified Arabic" panose="02020603050405020304" pitchFamily="18" charset="-78"/>
              </a:endParaRP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88697C-1495-4F5C-8D17-179DD0BB5CE0}"/>
              </a:ext>
            </a:extLst>
          </p:cNvPr>
          <p:cNvSpPr/>
          <p:nvPr/>
        </p:nvSpPr>
        <p:spPr>
          <a:xfrm>
            <a:off x="365760" y="2895600"/>
            <a:ext cx="11280807" cy="1219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br>
              <a:rPr lang="ar-AE" sz="2800" dirty="0">
                <a:solidFill>
                  <a:schemeClr val="bg2"/>
                </a:solidFill>
              </a:rPr>
            </a:br>
            <a:br>
              <a:rPr lang="ar-AE" sz="2800" dirty="0">
                <a:solidFill>
                  <a:schemeClr val="bg2"/>
                </a:solidFill>
              </a:rPr>
            </a:br>
            <a:r>
              <a:rPr lang="ar-AE" sz="4000" dirty="0">
                <a:solidFill>
                  <a:schemeClr val="bg2"/>
                </a:solidFill>
              </a:rPr>
              <a:t>يَا أَيُّهَا الَّذِينَ آمَنُوا تُوبُوا إِلَى اللَّهِ تَوْبَةً نَصُوحًا 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(Q.S. at </a:t>
            </a:r>
            <a:r>
              <a:rPr lang="en-US" dirty="0" err="1">
                <a:solidFill>
                  <a:schemeClr val="bg2"/>
                </a:solidFill>
              </a:rPr>
              <a:t>Tahrim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ayat</a:t>
            </a:r>
            <a:r>
              <a:rPr lang="en-US" dirty="0">
                <a:solidFill>
                  <a:schemeClr val="bg2"/>
                </a:solidFill>
              </a:rPr>
              <a:t> 8)</a:t>
            </a:r>
            <a:endParaRPr lang="ar-AE" dirty="0">
              <a:solidFill>
                <a:schemeClr val="bg2"/>
              </a:solidFill>
            </a:endParaRPr>
          </a:p>
          <a:p>
            <a:pPr algn="ctr"/>
            <a:br>
              <a:rPr lang="ar-AE" sz="2800" dirty="0">
                <a:solidFill>
                  <a:schemeClr val="bg2"/>
                </a:solidFill>
              </a:rPr>
            </a:br>
            <a:endParaRPr lang="ar" sz="1400" dirty="0">
              <a:solidFill>
                <a:schemeClr val="bg2"/>
              </a:solidFill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F37BE0D5-9E93-4666-A9FF-00A698828D1A}"/>
              </a:ext>
            </a:extLst>
          </p:cNvPr>
          <p:cNvSpPr/>
          <p:nvPr/>
        </p:nvSpPr>
        <p:spPr>
          <a:xfrm>
            <a:off x="5951538" y="1844675"/>
            <a:ext cx="863600" cy="97948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>
              <a:solidFill>
                <a:srgbClr val="FFFF0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22C8BB2-7FBF-4526-A2D8-1BE2D4AA9743}"/>
              </a:ext>
            </a:extLst>
          </p:cNvPr>
          <p:cNvSpPr/>
          <p:nvPr/>
        </p:nvSpPr>
        <p:spPr>
          <a:xfrm>
            <a:off x="365760" y="4389436"/>
            <a:ext cx="11405937" cy="16067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br>
              <a:rPr lang="ar-AE" sz="3200" dirty="0">
                <a:solidFill>
                  <a:schemeClr val="bg2"/>
                </a:solidFill>
              </a:rPr>
            </a:br>
            <a:r>
              <a:rPr lang="ar-AE" sz="4000" dirty="0">
                <a:solidFill>
                  <a:schemeClr val="bg2"/>
                </a:solidFill>
              </a:rPr>
              <a:t> وَتُوبُوا إِلَى اللَّهِ جَمِيعًا أَيُّهَ الْمُؤْمِنُونَ لَعَلَّكُمْ تُفْلِحُونَ</a:t>
            </a:r>
          </a:p>
          <a:p>
            <a:pPr algn="ctr"/>
            <a:r>
              <a:rPr lang="en-US" dirty="0">
                <a:solidFill>
                  <a:schemeClr val="bg2"/>
                </a:solidFill>
              </a:rPr>
              <a:t>(Q.S. an Nur </a:t>
            </a:r>
            <a:r>
              <a:rPr lang="en-US" dirty="0" err="1">
                <a:solidFill>
                  <a:schemeClr val="bg2"/>
                </a:solidFill>
              </a:rPr>
              <a:t>ayat</a:t>
            </a:r>
            <a:r>
              <a:rPr lang="en-US" dirty="0">
                <a:solidFill>
                  <a:schemeClr val="bg2"/>
                </a:solidFill>
              </a:rPr>
              <a:t> 31)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5568-E054-4202-9D8D-341E132E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bertaubat</a:t>
            </a:r>
            <a:r>
              <a:rPr lang="en-US" dirty="0"/>
              <a:t> dan </a:t>
            </a:r>
            <a:r>
              <a:rPr lang="en-US" dirty="0" err="1"/>
              <a:t>beristighfar</a:t>
            </a:r>
            <a:r>
              <a:rPr lang="en-US" dirty="0"/>
              <a:t> ?</a:t>
            </a:r>
            <a:endParaRPr lang="en-ID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D0E2D0-C685-4293-E71D-F5715482D772}"/>
              </a:ext>
            </a:extLst>
          </p:cNvPr>
          <p:cNvSpPr/>
          <p:nvPr/>
        </p:nvSpPr>
        <p:spPr>
          <a:xfrm>
            <a:off x="680321" y="2629912"/>
            <a:ext cx="305010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chemeClr val="tx1"/>
                </a:solidFill>
              </a:rPr>
              <a:t>1. </a:t>
            </a:r>
            <a:r>
              <a:rPr lang="en-US" sz="2300" dirty="0" err="1">
                <a:solidFill>
                  <a:schemeClr val="tx1"/>
                </a:solidFill>
              </a:rPr>
              <a:t>Perintah</a:t>
            </a:r>
            <a:r>
              <a:rPr lang="en-US" sz="2300" dirty="0">
                <a:solidFill>
                  <a:schemeClr val="tx1"/>
                </a:solidFill>
              </a:rPr>
              <a:t> Allah</a:t>
            </a:r>
            <a:endParaRPr lang="en-ID" sz="23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5D31-52E6-CEE9-EB88-D295E8A186B1}"/>
              </a:ext>
            </a:extLst>
          </p:cNvPr>
          <p:cNvSpPr/>
          <p:nvPr/>
        </p:nvSpPr>
        <p:spPr>
          <a:xfrm>
            <a:off x="606901" y="3900361"/>
            <a:ext cx="4434437" cy="18449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2200" dirty="0"/>
            </a:br>
            <a:r>
              <a:rPr lang="en-US" sz="2200" dirty="0"/>
              <a:t>2. </a:t>
            </a:r>
            <a:r>
              <a:rPr lang="en-ID" sz="2200" dirty="0"/>
              <a:t>Rasulullah saw </a:t>
            </a:r>
            <a:r>
              <a:rPr lang="en-ID" sz="2200" dirty="0" err="1"/>
              <a:t>mencontohkan</a:t>
            </a:r>
            <a:r>
              <a:rPr lang="en-ID" sz="2200" dirty="0"/>
              <a:t> dan </a:t>
            </a:r>
            <a:r>
              <a:rPr lang="en-ID" sz="2200" dirty="0" err="1"/>
              <a:t>memerintahkan</a:t>
            </a:r>
            <a:r>
              <a:rPr lang="en-ID" sz="2200" dirty="0"/>
              <a:t> </a:t>
            </a:r>
            <a:r>
              <a:rPr lang="en-ID" sz="2200" dirty="0" err="1"/>
              <a:t>kita</a:t>
            </a:r>
            <a:r>
              <a:rPr lang="en-ID" sz="2200" dirty="0"/>
              <a:t> </a:t>
            </a:r>
            <a:r>
              <a:rPr lang="en-ID" sz="2200" dirty="0" err="1"/>
              <a:t>untuk</a:t>
            </a:r>
            <a:r>
              <a:rPr lang="en-ID" sz="2200" dirty="0"/>
              <a:t> </a:t>
            </a:r>
            <a:r>
              <a:rPr lang="en-ID" sz="2200" dirty="0" err="1"/>
              <a:t>senantiasa</a:t>
            </a:r>
            <a:r>
              <a:rPr lang="en-ID" sz="2200" dirty="0"/>
              <a:t> </a:t>
            </a:r>
            <a:r>
              <a:rPr lang="en-ID" sz="2200" dirty="0" err="1"/>
              <a:t>bertaubat</a:t>
            </a:r>
            <a:r>
              <a:rPr lang="en-ID" sz="2200" dirty="0"/>
              <a:t> dan </a:t>
            </a:r>
            <a:r>
              <a:rPr lang="en-ID" sz="2200" dirty="0" err="1"/>
              <a:t>beristighfar</a:t>
            </a:r>
            <a:r>
              <a:rPr lang="en-ID" sz="2200" dirty="0"/>
              <a:t>.</a:t>
            </a:r>
          </a:p>
          <a:p>
            <a:pPr algn="ctr"/>
            <a:endParaRPr lang="en-ID" sz="2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89F4CF5-60AF-030F-6DF8-05716B71BBD8}"/>
              </a:ext>
            </a:extLst>
          </p:cNvPr>
          <p:cNvSpPr/>
          <p:nvPr/>
        </p:nvSpPr>
        <p:spPr>
          <a:xfrm>
            <a:off x="6530273" y="2273862"/>
            <a:ext cx="5332651" cy="22819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وَاللَّهِ إِنِّى لأَسْتَغْفِرُ اللَّهَ وَأَتُوبُ إِلَيْهِ فِى الْيَوْمِ أَكْثَرَ مِنْ سَبْعِينَ مَرَّةً</a:t>
            </a:r>
            <a:endParaRPr lang="en-ID" sz="32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DEFEA1-F6AB-F552-4688-AB2373ABFF20}"/>
              </a:ext>
            </a:extLst>
          </p:cNvPr>
          <p:cNvSpPr/>
          <p:nvPr/>
        </p:nvSpPr>
        <p:spPr>
          <a:xfrm>
            <a:off x="5397388" y="4911866"/>
            <a:ext cx="5551136" cy="14646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ar-AE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r>
              <a:rPr lang="ar-AE" sz="2800" dirty="0">
                <a:solidFill>
                  <a:schemeClr val="bg1"/>
                </a:solidFill>
              </a:rPr>
              <a:t>يَا أَيُّهَا النَّاسُ تُوبُوا إِلَى اللَّهِ فَإِنِّى أَتُوبُ فِى الْيَوْمِ إِلَيْهِ مِائَةَ مَرَّةٍ</a:t>
            </a:r>
          </a:p>
          <a:p>
            <a:br>
              <a:rPr lang="ar-AE" sz="2800" dirty="0">
                <a:solidFill>
                  <a:schemeClr val="bg1"/>
                </a:solidFill>
              </a:rPr>
            </a:br>
            <a:endParaRPr lang="en-ID" sz="28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5DDB734-0FFA-5810-75FD-2EC74BF73742}"/>
              </a:ext>
            </a:extLst>
          </p:cNvPr>
          <p:cNvCxnSpPr>
            <a:cxnSpLocks/>
          </p:cNvCxnSpPr>
          <p:nvPr/>
        </p:nvCxnSpPr>
        <p:spPr>
          <a:xfrm flipV="1">
            <a:off x="5041338" y="3900361"/>
            <a:ext cx="1488935" cy="809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28F313-B1AC-7557-5619-33B4466BC66A}"/>
              </a:ext>
            </a:extLst>
          </p:cNvPr>
          <p:cNvCxnSpPr>
            <a:cxnSpLocks/>
          </p:cNvCxnSpPr>
          <p:nvPr/>
        </p:nvCxnSpPr>
        <p:spPr>
          <a:xfrm>
            <a:off x="5041338" y="4709565"/>
            <a:ext cx="1488935" cy="202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045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5568-E054-4202-9D8D-341E132E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bertaubat</a:t>
            </a:r>
            <a:r>
              <a:rPr lang="en-US" dirty="0"/>
              <a:t> dan </a:t>
            </a:r>
            <a:r>
              <a:rPr lang="en-US" dirty="0" err="1"/>
              <a:t>beristighfar</a:t>
            </a:r>
            <a:r>
              <a:rPr lang="en-US" dirty="0"/>
              <a:t> ?</a:t>
            </a:r>
            <a:endParaRPr lang="en-ID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D0E2D0-C685-4293-E71D-F5715482D772}"/>
              </a:ext>
            </a:extLst>
          </p:cNvPr>
          <p:cNvSpPr/>
          <p:nvPr/>
        </p:nvSpPr>
        <p:spPr>
          <a:xfrm>
            <a:off x="680321" y="2629912"/>
            <a:ext cx="533265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Setiap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manusia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pasti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pernah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berbuat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kesalahan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dosa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en-ID" sz="23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5D31-52E6-CEE9-EB88-D295E8A186B1}"/>
              </a:ext>
            </a:extLst>
          </p:cNvPr>
          <p:cNvSpPr/>
          <p:nvPr/>
        </p:nvSpPr>
        <p:spPr>
          <a:xfrm>
            <a:off x="6263236" y="2426247"/>
            <a:ext cx="5507978" cy="42496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400" dirty="0"/>
              <a:t>4. </a:t>
            </a:r>
            <a:r>
              <a:rPr lang="en-ID" sz="2400" dirty="0" err="1"/>
              <a:t>Kalaupun</a:t>
            </a:r>
            <a:r>
              <a:rPr lang="en-ID" sz="2400" dirty="0"/>
              <a:t> </a:t>
            </a:r>
            <a:r>
              <a:rPr lang="en-ID" sz="2400" dirty="0" err="1"/>
              <a:t>manusia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berbuat</a:t>
            </a:r>
            <a:r>
              <a:rPr lang="en-ID" sz="2400" dirty="0"/>
              <a:t> </a:t>
            </a:r>
            <a:r>
              <a:rPr lang="en-ID" sz="2400" dirty="0" err="1"/>
              <a:t>dosa</a:t>
            </a:r>
            <a:r>
              <a:rPr lang="en-ID" sz="2400" dirty="0"/>
              <a:t>, </a:t>
            </a:r>
            <a:r>
              <a:rPr lang="en-ID" sz="2400" dirty="0" err="1"/>
              <a:t>tapi</a:t>
            </a:r>
            <a:r>
              <a:rPr lang="en-ID" sz="2400" dirty="0"/>
              <a:t> </a:t>
            </a:r>
            <a:r>
              <a:rPr lang="en-ID" sz="2400" dirty="0" err="1"/>
              <a:t>mungkin</a:t>
            </a:r>
            <a:r>
              <a:rPr lang="en-ID" sz="2400" dirty="0"/>
              <a:t> </a:t>
            </a:r>
            <a:r>
              <a:rPr lang="en-ID" sz="2400" dirty="0" err="1"/>
              <a:t>pernah</a:t>
            </a:r>
            <a:r>
              <a:rPr lang="en-ID" sz="2400" dirty="0"/>
              <a:t> punya </a:t>
            </a:r>
            <a:r>
              <a:rPr lang="en-ID" sz="2400" dirty="0" err="1"/>
              <a:t>niat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berbuat</a:t>
            </a:r>
            <a:r>
              <a:rPr lang="en-ID" sz="2400" dirty="0"/>
              <a:t> </a:t>
            </a:r>
            <a:r>
              <a:rPr lang="en-ID" sz="2400" dirty="0" err="1"/>
              <a:t>dosa</a:t>
            </a:r>
            <a:r>
              <a:rPr lang="en-ID" sz="2400" dirty="0"/>
              <a:t>,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segera</a:t>
            </a:r>
            <a:r>
              <a:rPr lang="en-ID" sz="2400" dirty="0"/>
              <a:t>/</a:t>
            </a:r>
            <a:r>
              <a:rPr lang="en-ID" sz="2400" dirty="0" err="1"/>
              <a:t>berlambat</a:t>
            </a:r>
            <a:r>
              <a:rPr lang="en-ID" sz="2400" dirty="0"/>
              <a:t> </a:t>
            </a:r>
            <a:r>
              <a:rPr lang="en-ID" sz="2400" dirty="0" err="1"/>
              <a:t>lambat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menyambut</a:t>
            </a:r>
            <a:r>
              <a:rPr lang="en-ID" sz="2400" dirty="0"/>
              <a:t> </a:t>
            </a:r>
            <a:r>
              <a:rPr lang="en-ID" sz="2400" dirty="0" err="1"/>
              <a:t>seruanNYA</a:t>
            </a:r>
            <a:r>
              <a:rPr lang="en-ID" sz="2400" dirty="0"/>
              <a:t>, </a:t>
            </a:r>
            <a:r>
              <a:rPr lang="en-ID" sz="2400" dirty="0" err="1"/>
              <a:t>atau</a:t>
            </a:r>
            <a:r>
              <a:rPr lang="en-ID" sz="2400" dirty="0"/>
              <a:t> (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sengaja</a:t>
            </a:r>
            <a:r>
              <a:rPr lang="en-ID" sz="2400" dirty="0"/>
              <a:t>) </a:t>
            </a:r>
            <a:r>
              <a:rPr lang="en-ID" sz="2400" dirty="0" err="1"/>
              <a:t>menzhalimi</a:t>
            </a:r>
            <a:r>
              <a:rPr lang="en-ID" sz="2400" dirty="0"/>
              <a:t> orang lain, </a:t>
            </a:r>
            <a:r>
              <a:rPr lang="en-ID" sz="2400" dirty="0" err="1"/>
              <a:t>dll</a:t>
            </a:r>
            <a:r>
              <a:rPr lang="en-ID" sz="2400" dirty="0"/>
              <a:t> </a:t>
            </a:r>
            <a:br>
              <a:rPr lang="en-ID" sz="2400" dirty="0"/>
            </a:br>
            <a:r>
              <a:rPr lang="en-ID" sz="2400" dirty="0" err="1"/>
              <a:t>sehingga</a:t>
            </a:r>
            <a:r>
              <a:rPr lang="en-ID" sz="2400" dirty="0"/>
              <a:t> </a:t>
            </a:r>
            <a:r>
              <a:rPr lang="en-ID" sz="2400" dirty="0" err="1"/>
              <a:t>mesti</a:t>
            </a:r>
            <a:r>
              <a:rPr lang="en-ID" sz="2400" dirty="0"/>
              <a:t> </a:t>
            </a:r>
            <a:r>
              <a:rPr lang="en-ID" sz="2400" dirty="0" err="1"/>
              <a:t>banyak-banyak</a:t>
            </a:r>
            <a:r>
              <a:rPr lang="en-ID" sz="2400" dirty="0"/>
              <a:t>  </a:t>
            </a:r>
            <a:r>
              <a:rPr lang="en-ID" sz="2400" dirty="0" err="1"/>
              <a:t>bertaubat</a:t>
            </a:r>
            <a:r>
              <a:rPr lang="en-ID" sz="2400" dirty="0"/>
              <a:t> dan </a:t>
            </a:r>
            <a:r>
              <a:rPr lang="en-ID" sz="2400" dirty="0" err="1"/>
              <a:t>beristighfar</a:t>
            </a:r>
            <a:r>
              <a:rPr lang="en-ID" sz="2400" dirty="0"/>
              <a:t>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89F4CF5-60AF-030F-6DF8-05716B71BBD8}"/>
              </a:ext>
            </a:extLst>
          </p:cNvPr>
          <p:cNvSpPr/>
          <p:nvPr/>
        </p:nvSpPr>
        <p:spPr>
          <a:xfrm>
            <a:off x="420786" y="3822818"/>
            <a:ext cx="4798577" cy="1784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كُلُّ بَنِي آدَمَ خَطَّاءٌ وَخَيْرُ الْخَطَّائِيْنَ التَّوَّابُوْنَ</a:t>
            </a:r>
            <a:br>
              <a:rPr lang="en-US" sz="3200" b="1" dirty="0">
                <a:solidFill>
                  <a:schemeClr val="bg1"/>
                </a:solidFill>
                <a:latin typeface="Roboto" panose="02000000000000000000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Roboto" panose="02000000000000000000" pitchFamily="2" charset="0"/>
              </a:rPr>
              <a:t>(H.R. at </a:t>
            </a:r>
            <a:r>
              <a:rPr lang="en-US" b="1" dirty="0" err="1">
                <a:solidFill>
                  <a:schemeClr val="bg1"/>
                </a:solidFill>
                <a:latin typeface="Roboto" panose="02000000000000000000" pitchFamily="2" charset="0"/>
              </a:rPr>
              <a:t>Tirmidzi</a:t>
            </a:r>
            <a:r>
              <a:rPr lang="en-US" b="1" dirty="0">
                <a:solidFill>
                  <a:schemeClr val="bg1"/>
                </a:solidFill>
                <a:latin typeface="Roboto" panose="02000000000000000000" pitchFamily="2" charset="0"/>
              </a:rPr>
              <a:t>)</a:t>
            </a:r>
            <a:r>
              <a:rPr lang="ar-AE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.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469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5568-E054-4202-9D8D-341E132E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bertaubat</a:t>
            </a:r>
            <a:r>
              <a:rPr lang="en-US" dirty="0"/>
              <a:t> dan </a:t>
            </a:r>
            <a:r>
              <a:rPr lang="en-US" dirty="0" err="1"/>
              <a:t>beristighfar</a:t>
            </a:r>
            <a:r>
              <a:rPr lang="en-US" dirty="0"/>
              <a:t> ?</a:t>
            </a:r>
            <a:endParaRPr lang="en-ID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D0E2D0-C685-4293-E71D-F5715482D772}"/>
              </a:ext>
            </a:extLst>
          </p:cNvPr>
          <p:cNvSpPr/>
          <p:nvPr/>
        </p:nvSpPr>
        <p:spPr>
          <a:xfrm>
            <a:off x="3412731" y="2120782"/>
            <a:ext cx="533265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chemeClr val="tx1"/>
                </a:solidFill>
              </a:rPr>
              <a:t> 5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Istighfar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taubat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adalah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amalan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ahli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surga</a:t>
            </a:r>
            <a:r>
              <a:rPr lang="en-ID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lang="en-ID" sz="23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5D31-52E6-CEE9-EB88-D295E8A186B1}"/>
              </a:ext>
            </a:extLst>
          </p:cNvPr>
          <p:cNvSpPr/>
          <p:nvPr/>
        </p:nvSpPr>
        <p:spPr>
          <a:xfrm>
            <a:off x="5884351" y="3559176"/>
            <a:ext cx="5507978" cy="14646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الصَّابِرِينَ وَالصَّادِقِينَ وَالْقَانِتِينَ وَالْمُنْفِقِينَ وَالْمُسْتَغْفِرِينَ بِالْأَسْحَارِ</a:t>
            </a:r>
            <a:br>
              <a:rPr lang="en-US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(Q.S. Ali Imran </a:t>
            </a:r>
            <a:r>
              <a:rPr lang="en-US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ayat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17)</a:t>
            </a:r>
            <a:endParaRPr lang="en-ID" sz="16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89F4CF5-60AF-030F-6DF8-05716B71BBD8}"/>
              </a:ext>
            </a:extLst>
          </p:cNvPr>
          <p:cNvSpPr/>
          <p:nvPr/>
        </p:nvSpPr>
        <p:spPr>
          <a:xfrm>
            <a:off x="202301" y="3175455"/>
            <a:ext cx="5057522" cy="27479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ٱلَّذِينَ يَقُولُونَ رَبَّنَآ إِنَّنَآ ءَامَنَّا فَٱغْفِرْ لَنَا ذُنُوبَنَا وَقِنَا عَذَابَ ٱلنَّارِ</a:t>
            </a:r>
            <a:br>
              <a:rPr lang="en-US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(Q.S. Ali Imran </a:t>
            </a:r>
            <a:r>
              <a:rPr lang="en-US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ayat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16)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240AFC-77D4-879F-3272-860E92847556}"/>
              </a:ext>
            </a:extLst>
          </p:cNvPr>
          <p:cNvSpPr/>
          <p:nvPr/>
        </p:nvSpPr>
        <p:spPr>
          <a:xfrm>
            <a:off x="5884351" y="5383910"/>
            <a:ext cx="5428314" cy="10195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ar-AE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ar-AE" sz="3800" dirty="0">
                <a:solidFill>
                  <a:schemeClr val="bg1"/>
                </a:solidFill>
              </a:rPr>
              <a:t>وَبِٱلْأَسْحَارِ هُمْ يَسْتَغْفِرُونَ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(Q.S. adz-</a:t>
            </a:r>
            <a:r>
              <a:rPr lang="en-US" sz="1600" dirty="0" err="1">
                <a:solidFill>
                  <a:schemeClr val="bg1"/>
                </a:solidFill>
              </a:rPr>
              <a:t>Dzariyat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ayat</a:t>
            </a:r>
            <a:r>
              <a:rPr lang="en-US" sz="1600" dirty="0">
                <a:solidFill>
                  <a:schemeClr val="bg1"/>
                </a:solidFill>
              </a:rPr>
              <a:t> 18)</a:t>
            </a:r>
            <a:endParaRPr lang="ar-AE" sz="1600" dirty="0">
              <a:solidFill>
                <a:schemeClr val="bg1"/>
              </a:solidFill>
            </a:endParaRPr>
          </a:p>
          <a:p>
            <a:pPr algn="ctr"/>
            <a:br>
              <a:rPr lang="ar-AE" sz="3600" dirty="0">
                <a:solidFill>
                  <a:schemeClr val="bg1"/>
                </a:solidFill>
              </a:rPr>
            </a:br>
            <a:endParaRPr lang="en-ID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2113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86D58DB-722F-464B-BF92-783EC49624F9}"/>
              </a:ext>
            </a:extLst>
          </p:cNvPr>
          <p:cNvSpPr txBox="1">
            <a:spLocks/>
          </p:cNvSpPr>
          <p:nvPr/>
        </p:nvSpPr>
        <p:spPr>
          <a:xfrm>
            <a:off x="1707448" y="640882"/>
            <a:ext cx="8642350" cy="1357851"/>
          </a:xfrm>
          <a:prstGeom prst="rect">
            <a:avLst/>
          </a:prstGeom>
          <a:ln w="76200" cap="flat" cmpd="sng" algn="ctr">
            <a:solidFill>
              <a:srgbClr val="FFC000"/>
            </a:solidFill>
            <a:prstDash val="soli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8000" b="0" dirty="0" err="1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Keutamaan</a:t>
            </a:r>
            <a:r>
              <a:rPr lang="en-US" sz="8000" b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sz="8000" b="0" dirty="0" err="1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Istighfar</a:t>
            </a:r>
            <a:endParaRPr lang="en-US" sz="8000" b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3CB580-ABFB-4FB7-B4D3-4A3A55FD4069}"/>
              </a:ext>
            </a:extLst>
          </p:cNvPr>
          <p:cNvSpPr/>
          <p:nvPr/>
        </p:nvSpPr>
        <p:spPr>
          <a:xfrm>
            <a:off x="4272595" y="2621820"/>
            <a:ext cx="7703702" cy="27674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bg1"/>
                </a:solidFill>
              </a:rPr>
              <a:t>مَنْ أَكْثَرَاْلاِسْتِغْفَارَجَعَلَ اللهُ مِنْ كُلِّ هَمٍّ فَرَجًا وَمِنْ كُلِّ ضِيْقٍ مَخْرَجًا وَرَزَقَهُ مِنْ حَيْثُ لاَ يَحْتَسِبُ.</a:t>
            </a:r>
            <a:endParaRPr lang="en-ID" sz="4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EC6728-1C19-55B8-C8A6-0FCF40605C67}"/>
              </a:ext>
            </a:extLst>
          </p:cNvPr>
          <p:cNvSpPr/>
          <p:nvPr/>
        </p:nvSpPr>
        <p:spPr>
          <a:xfrm>
            <a:off x="283221" y="2349125"/>
            <a:ext cx="3924637" cy="386799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“</a:t>
            </a:r>
            <a:r>
              <a:rPr lang="en-ID" dirty="0" err="1"/>
              <a:t>Barangsiapa</a:t>
            </a:r>
            <a:r>
              <a:rPr lang="en-ID" dirty="0"/>
              <a:t> </a:t>
            </a:r>
            <a:r>
              <a:rPr lang="en-ID" dirty="0" err="1"/>
              <a:t>memperbanyak</a:t>
            </a:r>
            <a:r>
              <a:rPr lang="en-ID" dirty="0"/>
              <a:t> </a:t>
            </a:r>
            <a:r>
              <a:rPr lang="en-ID" dirty="0" err="1"/>
              <a:t>istighfar</a:t>
            </a:r>
            <a:r>
              <a:rPr lang="en-ID" dirty="0"/>
              <a:t>, </a:t>
            </a:r>
            <a:r>
              <a:rPr lang="en-ID" dirty="0" err="1"/>
              <a:t>niscaya</a:t>
            </a:r>
            <a:r>
              <a:rPr lang="en-ID" dirty="0"/>
              <a:t> Allah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kelapangan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kesedihannya</a:t>
            </a:r>
            <a:r>
              <a:rPr lang="en-ID" dirty="0"/>
              <a:t>/</a:t>
            </a:r>
            <a:r>
              <a:rPr lang="en-ID" dirty="0" err="1"/>
              <a:t>kegalauannya</a:t>
            </a:r>
            <a:r>
              <a:rPr lang="en-ID" dirty="0"/>
              <a:t>,  dan Jalan </a:t>
            </a:r>
            <a:r>
              <a:rPr lang="en-ID" dirty="0" err="1"/>
              <a:t>keluar</a:t>
            </a:r>
            <a:r>
              <a:rPr lang="en-ID" dirty="0"/>
              <a:t> (</a:t>
            </a:r>
            <a:r>
              <a:rPr lang="en-ID" dirty="0" err="1"/>
              <a:t>solusi</a:t>
            </a:r>
            <a:r>
              <a:rPr lang="en-ID" dirty="0"/>
              <a:t>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kesempitannya</a:t>
            </a:r>
            <a:r>
              <a:rPr lang="en-ID" dirty="0"/>
              <a:t>  dan Allah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rezeki</a:t>
            </a:r>
            <a:r>
              <a:rPr lang="en-ID" dirty="0"/>
              <a:t> (yang halal)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arah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disangka-sangka</a:t>
            </a:r>
            <a:r>
              <a:rPr lang="en-ID" dirty="0"/>
              <a:t>.” </a:t>
            </a:r>
            <a:br>
              <a:rPr lang="en-ID" dirty="0"/>
            </a:br>
            <a:br>
              <a:rPr lang="en-ID" dirty="0"/>
            </a:br>
            <a:r>
              <a:rPr lang="en-ID" sz="1400" dirty="0"/>
              <a:t>(</a:t>
            </a:r>
            <a:r>
              <a:rPr lang="en-ID" sz="1400" dirty="0" err="1"/>
              <a:t>Dishahihkan</a:t>
            </a:r>
            <a:r>
              <a:rPr lang="en-ID" sz="1400" dirty="0"/>
              <a:t> oleh Imam Al-Hakim (</a:t>
            </a:r>
            <a:r>
              <a:rPr lang="en-ID" sz="1400" dirty="0" err="1"/>
              <a:t>AlMustadrak</a:t>
            </a:r>
            <a:r>
              <a:rPr lang="en-ID" sz="1400" dirty="0"/>
              <a:t>, 4/262)</a:t>
            </a:r>
          </a:p>
        </p:txBody>
      </p:sp>
    </p:spTree>
    <p:extLst>
      <p:ext uri="{BB962C8B-B14F-4D97-AF65-F5344CB8AC3E}">
        <p14:creationId xmlns:p14="http://schemas.microsoft.com/office/powerpoint/2010/main" val="36340813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86D58DB-722F-464B-BF92-783EC49624F9}"/>
              </a:ext>
            </a:extLst>
          </p:cNvPr>
          <p:cNvSpPr txBox="1">
            <a:spLocks/>
          </p:cNvSpPr>
          <p:nvPr/>
        </p:nvSpPr>
        <p:spPr>
          <a:xfrm>
            <a:off x="1707448" y="640882"/>
            <a:ext cx="8642350" cy="1357851"/>
          </a:xfrm>
          <a:prstGeom prst="rect">
            <a:avLst/>
          </a:prstGeom>
          <a:ln w="76200" cap="flat" cmpd="sng" algn="ctr">
            <a:solidFill>
              <a:srgbClr val="FFC000"/>
            </a:solidFill>
            <a:prstDash val="soli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8000" b="0" dirty="0" err="1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Keutamaan</a:t>
            </a:r>
            <a:r>
              <a:rPr lang="en-US" sz="8000" b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sz="8000" b="0" dirty="0" err="1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Istighfar</a:t>
            </a:r>
            <a:endParaRPr lang="en-US" sz="8000" b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3CB580-ABFB-4FB7-B4D3-4A3A55FD4069}"/>
              </a:ext>
            </a:extLst>
          </p:cNvPr>
          <p:cNvSpPr/>
          <p:nvPr/>
        </p:nvSpPr>
        <p:spPr>
          <a:xfrm>
            <a:off x="396510" y="2613727"/>
            <a:ext cx="10972800" cy="386799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>
                <a:solidFill>
                  <a:schemeClr val="bg1"/>
                </a:solidFill>
              </a:rPr>
              <a:t>"</a:t>
            </a:r>
            <a:r>
              <a:rPr lang="en-ID" sz="2800" dirty="0" err="1">
                <a:solidFill>
                  <a:schemeClr val="bg1"/>
                </a:solidFill>
              </a:rPr>
              <a:t>Siapa</a:t>
            </a:r>
            <a:r>
              <a:rPr lang="en-ID" sz="2800" dirty="0">
                <a:solidFill>
                  <a:schemeClr val="bg1"/>
                </a:solidFill>
              </a:rPr>
              <a:t> yang </a:t>
            </a:r>
            <a:r>
              <a:rPr lang="en-ID" sz="2800" dirty="0" err="1">
                <a:solidFill>
                  <a:schemeClr val="bg1"/>
                </a:solidFill>
              </a:rPr>
              <a:t>merasa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dadanya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tidak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lapang</a:t>
            </a:r>
            <a:r>
              <a:rPr lang="en-ID" sz="2800" dirty="0">
                <a:solidFill>
                  <a:schemeClr val="bg1"/>
                </a:solidFill>
              </a:rPr>
              <a:t>, </a:t>
            </a:r>
            <a:r>
              <a:rPr lang="en-ID" sz="2800" dirty="0" err="1">
                <a:solidFill>
                  <a:schemeClr val="bg1"/>
                </a:solidFill>
              </a:rPr>
              <a:t>tidak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mendapatkan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kelezatan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iman</a:t>
            </a:r>
            <a:r>
              <a:rPr lang="en-ID" sz="2800" dirty="0">
                <a:solidFill>
                  <a:schemeClr val="bg1"/>
                </a:solidFill>
              </a:rPr>
              <a:t> dan </a:t>
            </a:r>
            <a:r>
              <a:rPr lang="en-ID" sz="2800" dirty="0" err="1">
                <a:solidFill>
                  <a:schemeClr val="bg1"/>
                </a:solidFill>
              </a:rPr>
              <a:t>cahaya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hidayah</a:t>
            </a:r>
            <a:r>
              <a:rPr lang="en-ID" sz="2800" dirty="0">
                <a:solidFill>
                  <a:schemeClr val="bg1"/>
                </a:solidFill>
              </a:rPr>
              <a:t>, </a:t>
            </a:r>
            <a:r>
              <a:rPr lang="en-ID" sz="2800" dirty="0" err="1">
                <a:solidFill>
                  <a:schemeClr val="bg1"/>
                </a:solidFill>
              </a:rPr>
              <a:t>maka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hendaklah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dia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memperbanyak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taubat</a:t>
            </a:r>
            <a:r>
              <a:rPr lang="en-ID" sz="2800" dirty="0">
                <a:solidFill>
                  <a:schemeClr val="bg1"/>
                </a:solidFill>
              </a:rPr>
              <a:t> dan </a:t>
            </a:r>
            <a:r>
              <a:rPr lang="en-ID" sz="2800" dirty="0" err="1">
                <a:solidFill>
                  <a:schemeClr val="bg1"/>
                </a:solidFill>
              </a:rPr>
              <a:t>istighfar</a:t>
            </a:r>
            <a:r>
              <a:rPr lang="en-ID" sz="2800" dirty="0">
                <a:solidFill>
                  <a:schemeClr val="bg1"/>
                </a:solidFill>
              </a:rPr>
              <a:t>."</a:t>
            </a:r>
          </a:p>
          <a:p>
            <a:pPr algn="ctr"/>
            <a:endParaRPr lang="en-ID" sz="2800" dirty="0">
              <a:solidFill>
                <a:schemeClr val="bg1"/>
              </a:solidFill>
            </a:endParaRPr>
          </a:p>
          <a:p>
            <a:pPr algn="ctr"/>
            <a:r>
              <a:rPr lang="en-ID" sz="2800" dirty="0">
                <a:solidFill>
                  <a:schemeClr val="bg1"/>
                </a:solidFill>
              </a:rPr>
              <a:t>(</a:t>
            </a:r>
            <a:r>
              <a:rPr lang="en-ID" sz="2800" dirty="0" err="1">
                <a:solidFill>
                  <a:schemeClr val="bg1"/>
                </a:solidFill>
              </a:rPr>
              <a:t>Majmu'ul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Fatawa</a:t>
            </a:r>
            <a:r>
              <a:rPr lang="en-ID" sz="2800" dirty="0">
                <a:solidFill>
                  <a:schemeClr val="bg1"/>
                </a:solidFill>
              </a:rPr>
              <a:t>, </a:t>
            </a:r>
            <a:r>
              <a:rPr lang="en-ID" sz="2800" dirty="0" err="1">
                <a:solidFill>
                  <a:schemeClr val="bg1"/>
                </a:solidFill>
              </a:rPr>
              <a:t>Jilid</a:t>
            </a:r>
            <a:r>
              <a:rPr lang="en-ID" sz="2800" dirty="0">
                <a:solidFill>
                  <a:schemeClr val="bg1"/>
                </a:solidFill>
              </a:rPr>
              <a:t> 5 </a:t>
            </a:r>
            <a:r>
              <a:rPr lang="en-ID" sz="2800" dirty="0" err="1">
                <a:solidFill>
                  <a:schemeClr val="bg1"/>
                </a:solidFill>
              </a:rPr>
              <a:t>hal</a:t>
            </a:r>
            <a:r>
              <a:rPr lang="en-ID" sz="2800" dirty="0">
                <a:solidFill>
                  <a:schemeClr val="bg1"/>
                </a:solidFill>
              </a:rPr>
              <a:t> 62)</a:t>
            </a:r>
          </a:p>
        </p:txBody>
      </p:sp>
    </p:spTree>
    <p:extLst>
      <p:ext uri="{BB962C8B-B14F-4D97-AF65-F5344CB8AC3E}">
        <p14:creationId xmlns:p14="http://schemas.microsoft.com/office/powerpoint/2010/main" val="22884481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671</TotalTime>
  <Words>464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Adobe Arabic</vt:lpstr>
      <vt:lpstr>Arial</vt:lpstr>
      <vt:lpstr>Calibri</vt:lpstr>
      <vt:lpstr>Georgia</vt:lpstr>
      <vt:lpstr>Roboto</vt:lpstr>
      <vt:lpstr>Trebuchet MS</vt:lpstr>
      <vt:lpstr>Berlin</vt:lpstr>
      <vt:lpstr>Taubat dan Istighfar</vt:lpstr>
      <vt:lpstr>Pengantar</vt:lpstr>
      <vt:lpstr>PowerPoint Presentation</vt:lpstr>
      <vt:lpstr>PowerPoint Presentation</vt:lpstr>
      <vt:lpstr>Mengapa harus bertaubat dan beristighfar ?</vt:lpstr>
      <vt:lpstr>Mengapa harus bertaubat dan beristighfar ?</vt:lpstr>
      <vt:lpstr>Mengapa harus bertaubat dan beristighfar 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Guru, Penerus Peran Nabi</dc:title>
  <dc:creator>Fathurrahman Al Fath</dc:creator>
  <cp:lastModifiedBy>Fathurrahman Al Fath</cp:lastModifiedBy>
  <cp:revision>18</cp:revision>
  <dcterms:created xsi:type="dcterms:W3CDTF">2020-10-22T04:09:12Z</dcterms:created>
  <dcterms:modified xsi:type="dcterms:W3CDTF">2023-01-27T07:53:42Z</dcterms:modified>
</cp:coreProperties>
</file>