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418" r:id="rId2"/>
    <p:sldId id="419" r:id="rId3"/>
    <p:sldId id="454" r:id="rId4"/>
    <p:sldId id="415" r:id="rId5"/>
    <p:sldId id="445" r:id="rId6"/>
    <p:sldId id="433" r:id="rId7"/>
    <p:sldId id="432" r:id="rId8"/>
    <p:sldId id="435" r:id="rId9"/>
    <p:sldId id="436" r:id="rId10"/>
    <p:sldId id="437" r:id="rId11"/>
    <p:sldId id="438" r:id="rId12"/>
    <p:sldId id="439" r:id="rId13"/>
    <p:sldId id="440" r:id="rId14"/>
    <p:sldId id="441" r:id="rId15"/>
    <p:sldId id="446" r:id="rId16"/>
    <p:sldId id="447" r:id="rId17"/>
    <p:sldId id="448" r:id="rId18"/>
    <p:sldId id="449" r:id="rId19"/>
    <p:sldId id="450" r:id="rId20"/>
    <p:sldId id="451" r:id="rId21"/>
    <p:sldId id="452" r:id="rId22"/>
    <p:sldId id="453" r:id="rId23"/>
    <p:sldId id="442" r:id="rId24"/>
    <p:sldId id="443" r:id="rId25"/>
    <p:sldId id="444" r:id="rId26"/>
    <p:sldId id="43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32" autoAdjust="0"/>
    <p:restoredTop sz="94660"/>
  </p:normalViewPr>
  <p:slideViewPr>
    <p:cSldViewPr>
      <p:cViewPr varScale="1">
        <p:scale>
          <a:sx n="70" d="100"/>
          <a:sy n="70" d="100"/>
        </p:scale>
        <p:origin x="121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BA05AF-B76C-420E-9ABF-67010FA85C43}" type="datetimeFigureOut">
              <a:rPr lang="id-ID" smtClean="0"/>
              <a:t>01/04/2018</a:t>
            </a:fld>
            <a:endParaRPr lang="id-ID"/>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21D62A-C3B4-482B-B544-CBA42CBEEFA9}" type="slidenum">
              <a:rPr lang="id-ID" smtClean="0"/>
              <a:t>‹#›</a:t>
            </a:fld>
            <a:endParaRPr lang="id-ID"/>
          </a:p>
        </p:txBody>
      </p:sp>
    </p:spTree>
    <p:extLst>
      <p:ext uri="{BB962C8B-B14F-4D97-AF65-F5344CB8AC3E}">
        <p14:creationId xmlns:p14="http://schemas.microsoft.com/office/powerpoint/2010/main" val="3211771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4021D62A-C3B4-482B-B544-CBA42CBEEFA9}" type="slidenum">
              <a:rPr lang="id-ID" smtClean="0"/>
              <a:t>4</a:t>
            </a:fld>
            <a:endParaRPr lang="id-ID"/>
          </a:p>
        </p:txBody>
      </p:sp>
    </p:spTree>
    <p:extLst>
      <p:ext uri="{BB962C8B-B14F-4D97-AF65-F5344CB8AC3E}">
        <p14:creationId xmlns:p14="http://schemas.microsoft.com/office/powerpoint/2010/main" val="808822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4021D62A-C3B4-482B-B544-CBA42CBEEFA9}" type="slidenum">
              <a:rPr lang="id-ID" smtClean="0"/>
              <a:t>6</a:t>
            </a:fld>
            <a:endParaRPr lang="id-ID"/>
          </a:p>
        </p:txBody>
      </p:sp>
    </p:spTree>
    <p:extLst>
      <p:ext uri="{BB962C8B-B14F-4D97-AF65-F5344CB8AC3E}">
        <p14:creationId xmlns:p14="http://schemas.microsoft.com/office/powerpoint/2010/main" val="3590744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4021D62A-C3B4-482B-B544-CBA42CBEEFA9}" type="slidenum">
              <a:rPr lang="id-ID" smtClean="0"/>
              <a:t>9</a:t>
            </a:fld>
            <a:endParaRPr lang="id-ID"/>
          </a:p>
        </p:txBody>
      </p:sp>
    </p:spTree>
    <p:extLst>
      <p:ext uri="{BB962C8B-B14F-4D97-AF65-F5344CB8AC3E}">
        <p14:creationId xmlns:p14="http://schemas.microsoft.com/office/powerpoint/2010/main" val="3178701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4021D62A-C3B4-482B-B544-CBA42CBEEFA9}" type="slidenum">
              <a:rPr lang="id-ID" smtClean="0"/>
              <a:t>10</a:t>
            </a:fld>
            <a:endParaRPr lang="id-ID"/>
          </a:p>
        </p:txBody>
      </p:sp>
    </p:spTree>
    <p:extLst>
      <p:ext uri="{BB962C8B-B14F-4D97-AF65-F5344CB8AC3E}">
        <p14:creationId xmlns:p14="http://schemas.microsoft.com/office/powerpoint/2010/main" val="3194617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4021D62A-C3B4-482B-B544-CBA42CBEEFA9}" type="slidenum">
              <a:rPr lang="id-ID" smtClean="0"/>
              <a:t>11</a:t>
            </a:fld>
            <a:endParaRPr lang="id-ID"/>
          </a:p>
        </p:txBody>
      </p:sp>
    </p:spTree>
    <p:extLst>
      <p:ext uri="{BB962C8B-B14F-4D97-AF65-F5344CB8AC3E}">
        <p14:creationId xmlns:p14="http://schemas.microsoft.com/office/powerpoint/2010/main" val="2810160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4021D62A-C3B4-482B-B544-CBA42CBEEFA9}" type="slidenum">
              <a:rPr lang="id-ID" smtClean="0"/>
              <a:t>12</a:t>
            </a:fld>
            <a:endParaRPr lang="id-ID"/>
          </a:p>
        </p:txBody>
      </p:sp>
    </p:spTree>
    <p:extLst>
      <p:ext uri="{BB962C8B-B14F-4D97-AF65-F5344CB8AC3E}">
        <p14:creationId xmlns:p14="http://schemas.microsoft.com/office/powerpoint/2010/main" val="1209720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3D2E701A-ACAA-4660-9961-A839E7C20912}" type="datetimeFigureOut">
              <a:rPr lang="en-US" smtClean="0"/>
              <a:t>4/1/2018</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8D0053C-5935-4FD2-AD17-B8AA8F9FC5F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D2E701A-ACAA-4660-9961-A839E7C20912}"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8D0053C-5935-4FD2-AD17-B8AA8F9FC5F3}"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D2E701A-ACAA-4660-9961-A839E7C20912}" type="datetimeFigureOut">
              <a:rPr lang="en-US" smtClean="0"/>
              <a:t>4/1/2018</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8D0053C-5935-4FD2-AD17-B8AA8F9FC5F3}"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3D2E701A-ACAA-4660-9961-A839E7C20912}" type="datetimeFigureOut">
              <a:rPr lang="en-US" smtClean="0"/>
              <a:t>4/1/2018</a:t>
            </a:fld>
            <a:endParaRPr lang="en-US"/>
          </a:p>
        </p:txBody>
      </p:sp>
      <p:sp>
        <p:nvSpPr>
          <p:cNvPr id="10" name="Slide Number Placeholder 9"/>
          <p:cNvSpPr>
            <a:spLocks noGrp="1"/>
          </p:cNvSpPr>
          <p:nvPr>
            <p:ph type="sldNum" sz="quarter" idx="16"/>
          </p:nvPr>
        </p:nvSpPr>
        <p:spPr/>
        <p:txBody>
          <a:bodyPr rtlCol="0"/>
          <a:lstStyle/>
          <a:p>
            <a:fld id="{18D0053C-5935-4FD2-AD17-B8AA8F9FC5F3}"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3D2E701A-ACAA-4660-9961-A839E7C20912}" type="datetimeFigureOut">
              <a:rPr lang="en-US" smtClean="0"/>
              <a:t>4/1/2018</a:t>
            </a:fld>
            <a:endParaRPr lang="en-US"/>
          </a:p>
        </p:txBody>
      </p:sp>
      <p:sp>
        <p:nvSpPr>
          <p:cNvPr id="12" name="Slide Number Placeholder 11"/>
          <p:cNvSpPr>
            <a:spLocks noGrp="1"/>
          </p:cNvSpPr>
          <p:nvPr>
            <p:ph type="sldNum" sz="quarter" idx="16"/>
          </p:nvPr>
        </p:nvSpPr>
        <p:spPr/>
        <p:txBody>
          <a:bodyPr rtlCol="0"/>
          <a:lstStyle/>
          <a:p>
            <a:fld id="{18D0053C-5935-4FD2-AD17-B8AA8F9FC5F3}"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2E701A-ACAA-4660-9961-A839E7C20912}" type="datetimeFigureOut">
              <a:rPr lang="en-US" smtClean="0"/>
              <a:t>4/1/2018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8D0053C-5935-4FD2-AD17-B8AA8F9FC5F3}"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E701A-ACAA-4660-9961-A839E7C20912}" type="datetimeFigureOut">
              <a:rPr lang="en-US" smtClean="0"/>
              <a:t>4/1/2018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8D0053C-5935-4FD2-AD17-B8AA8F9FC5F3}"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D2E701A-ACAA-4660-9961-A839E7C20912}" type="datetimeFigureOut">
              <a:rPr lang="en-US" smtClean="0"/>
              <a:t>4/1/2018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8D0053C-5935-4FD2-AD17-B8AA8F9FC5F3}"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3D2E701A-ACAA-4660-9961-A839E7C20912}" type="datetimeFigureOut">
              <a:rPr lang="en-US" smtClean="0"/>
              <a:t>4/1/2018</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8D0053C-5935-4FD2-AD17-B8AA8F9FC5F3}"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2E701A-ACAA-4660-9961-A839E7C20912}"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0053C-5935-4FD2-AD17-B8AA8F9FC5F3}"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3D2E701A-ACAA-4660-9961-A839E7C20912}" type="datetimeFigureOut">
              <a:rPr lang="en-US" smtClean="0"/>
              <a:t>4/1/2018</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18D0053C-5935-4FD2-AD17-B8AA8F9FC5F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D2E701A-ACAA-4660-9961-A839E7C20912}" type="datetimeFigureOut">
              <a:rPr lang="en-US" smtClean="0"/>
              <a:t>4/1/2018</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8D0053C-5935-4FD2-AD17-B8AA8F9FC5F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2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30402959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algn="ctr"/>
            <a:r>
              <a:rPr lang="id-ID" dirty="0" smtClean="0">
                <a:solidFill>
                  <a:schemeClr val="bg1"/>
                </a:solidFill>
                <a:latin typeface="Stencil" pitchFamily="82" charset="0"/>
              </a:rPr>
              <a:t>SAUNG ISTIQOMAH KBRI SINGAPORE</a:t>
            </a:r>
            <a:endParaRPr lang="en-US" dirty="0">
              <a:solidFill>
                <a:schemeClr val="bg1"/>
              </a:solidFill>
              <a:latin typeface="Stencil" pitchFamily="8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4001" cy="6050037"/>
          </a:xfrm>
          <a:prstGeom prst="rect">
            <a:avLst/>
          </a:prstGeom>
        </p:spPr>
      </p:pic>
      <p:sp>
        <p:nvSpPr>
          <p:cNvPr id="2" name="Title 1"/>
          <p:cNvSpPr>
            <a:spLocks noGrp="1"/>
          </p:cNvSpPr>
          <p:nvPr>
            <p:ph type="ctrTitle"/>
          </p:nvPr>
        </p:nvSpPr>
        <p:spPr>
          <a:xfrm>
            <a:off x="371276" y="1295400"/>
            <a:ext cx="8401448" cy="3200400"/>
          </a:xfrm>
        </p:spPr>
        <p:txBody>
          <a:bodyPr>
            <a:noAutofit/>
          </a:bodyPr>
          <a:lstStyle/>
          <a:p>
            <a:pPr algn="ctr" rtl="1"/>
            <a:r>
              <a:rPr lang="it-IT" sz="5400" b="1" dirty="0">
                <a:solidFill>
                  <a:srgbClr val="FFFF00"/>
                </a:solidFill>
                <a:latin typeface="Britannic Bold" panose="020B0903060703020204" pitchFamily="34" charset="0"/>
                <a:cs typeface="ae_AlHor" panose="02060603050605020204" pitchFamily="18" charset="-78"/>
              </a:rPr>
              <a:t>AL QUR’AN SOLUSI SEMUA PROBLEMA</a:t>
            </a:r>
            <a:endParaRPr lang="en-US" sz="3600" b="1" dirty="0">
              <a:solidFill>
                <a:srgbClr val="FFFF00"/>
              </a:solidFill>
              <a:latin typeface="Britannic Bold" pitchFamily="34" charset="0"/>
            </a:endParaRPr>
          </a:p>
        </p:txBody>
      </p:sp>
    </p:spTree>
    <p:extLst>
      <p:ext uri="{BB962C8B-B14F-4D97-AF65-F5344CB8AC3E}">
        <p14:creationId xmlns:p14="http://schemas.microsoft.com/office/powerpoint/2010/main" val="407634847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a:bodyPr>
          <a:lstStyle/>
          <a:p>
            <a:pPr algn="ctr"/>
            <a:r>
              <a:rPr lang="id-ID" dirty="0" smtClean="0">
                <a:solidFill>
                  <a:srgbClr val="002060"/>
                </a:solidFill>
                <a:latin typeface="Britannic Bold" panose="020B0903060703020204" pitchFamily="34" charset="0"/>
              </a:rPr>
              <a:t>Al Qur’an </a:t>
            </a:r>
            <a:r>
              <a:rPr lang="id-ID" dirty="0" smtClean="0">
                <a:solidFill>
                  <a:srgbClr val="002060"/>
                </a:solidFill>
                <a:latin typeface="Britannic Bold" panose="020B0903060703020204" pitchFamily="34" charset="0"/>
              </a:rPr>
              <a:t>Solusi Segala Sesuatu</a:t>
            </a:r>
            <a:endParaRPr lang="id-ID" dirty="0">
              <a:solidFill>
                <a:srgbClr val="002060"/>
              </a:solidFill>
              <a:latin typeface="Britannic Bold" panose="020B0903060703020204" pitchFamily="34" charset="0"/>
            </a:endParaRPr>
          </a:p>
        </p:txBody>
      </p:sp>
      <p:sp>
        <p:nvSpPr>
          <p:cNvPr id="3" name="Rectangle 2"/>
          <p:cNvSpPr/>
          <p:nvPr/>
        </p:nvSpPr>
        <p:spPr>
          <a:xfrm>
            <a:off x="609600" y="1676400"/>
            <a:ext cx="8001000" cy="2708434"/>
          </a:xfrm>
          <a:prstGeom prst="rect">
            <a:avLst/>
          </a:prstGeom>
        </p:spPr>
        <p:txBody>
          <a:bodyPr wrap="square">
            <a:spAutoFit/>
          </a:bodyPr>
          <a:lstStyle/>
          <a:p>
            <a:pPr algn="ctr" rtl="1"/>
            <a:r>
              <a:rPr lang="ar-SA" sz="3600" b="1" dirty="0">
                <a:solidFill>
                  <a:schemeClr val="accent2">
                    <a:lumMod val="75000"/>
                  </a:schemeClr>
                </a:solidFill>
                <a:latin typeface="Arabic Typesetting" panose="03020402040406030203" pitchFamily="66" charset="-78"/>
                <a:cs typeface="Arabic Typesetting" panose="03020402040406030203" pitchFamily="66" charset="-78"/>
              </a:rPr>
              <a:t>وَنَزَّلْنَا عَلَيْكَ الْكِتَابَ تِبْيَانًا لِكُلِّ شَيْءٍ وَهُدًى وَرَحْمَةً وَبُشْرَى لِلْمُسْلِمِينَ</a:t>
            </a:r>
            <a:endParaRPr lang="id-ID" dirty="0" smtClean="0">
              <a:solidFill>
                <a:schemeClr val="accent2">
                  <a:lumMod val="75000"/>
                </a:schemeClr>
              </a:solidFill>
              <a:latin typeface="Calibri" panose="020F0502020204030204" pitchFamily="34" charset="0"/>
              <a:cs typeface="Arabic Typesetting" panose="03020402040406030203" pitchFamily="66" charset="-78"/>
            </a:endParaRPr>
          </a:p>
          <a:p>
            <a:pPr algn="ctr"/>
            <a:endParaRPr lang="id-ID" sz="2400" dirty="0" smtClean="0">
              <a:solidFill>
                <a:schemeClr val="accent2">
                  <a:lumMod val="75000"/>
                </a:schemeClr>
              </a:solidFill>
              <a:latin typeface="Calibri" panose="020F0502020204030204" pitchFamily="34" charset="0"/>
              <a:cs typeface="Arabic Typesetting" panose="03020402040406030203" pitchFamily="66" charset="-78"/>
            </a:endParaRPr>
          </a:p>
          <a:p>
            <a:pPr algn="ctr"/>
            <a:r>
              <a:rPr lang="id-ID" sz="2400" dirty="0" smtClean="0">
                <a:solidFill>
                  <a:schemeClr val="accent2">
                    <a:lumMod val="75000"/>
                  </a:schemeClr>
                </a:solidFill>
                <a:latin typeface="Calibri" panose="020F0502020204030204" pitchFamily="34" charset="0"/>
                <a:cs typeface="Arabic Typesetting" panose="03020402040406030203" pitchFamily="66" charset="-78"/>
              </a:rPr>
              <a:t>Artinya</a:t>
            </a:r>
            <a:r>
              <a:rPr lang="id-ID" sz="2400" dirty="0">
                <a:solidFill>
                  <a:schemeClr val="accent2">
                    <a:lumMod val="75000"/>
                  </a:schemeClr>
                </a:solidFill>
                <a:latin typeface="Calibri" panose="020F0502020204030204" pitchFamily="34" charset="0"/>
                <a:cs typeface="Arabic Typesetting" panose="03020402040406030203" pitchFamily="66" charset="-78"/>
              </a:rPr>
              <a:t>: </a:t>
            </a:r>
            <a:r>
              <a:rPr lang="id-ID" sz="2400" dirty="0">
                <a:solidFill>
                  <a:schemeClr val="accent2">
                    <a:lumMod val="75000"/>
                  </a:schemeClr>
                </a:solidFill>
                <a:latin typeface="Calibri" panose="020F0502020204030204" pitchFamily="34" charset="0"/>
                <a:cs typeface="Arabic Typesetting" panose="03020402040406030203" pitchFamily="66" charset="-78"/>
              </a:rPr>
              <a:t>“Dan Kami turunkan kepadamu Al-Kitab (Al-Qur'an) untuk </a:t>
            </a:r>
            <a:r>
              <a:rPr lang="id-ID" sz="2400" b="1" dirty="0" smtClean="0">
                <a:solidFill>
                  <a:schemeClr val="accent2">
                    <a:lumMod val="75000"/>
                  </a:schemeClr>
                </a:solidFill>
                <a:latin typeface="Calibri" panose="020F0502020204030204" pitchFamily="34" charset="0"/>
                <a:cs typeface="Arabic Typesetting" panose="03020402040406030203" pitchFamily="66" charset="-78"/>
              </a:rPr>
              <a:t>MENJELASKAN SEGALA SESUATU </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dan </a:t>
            </a:r>
            <a:r>
              <a:rPr lang="id-ID" sz="2400" b="1" dirty="0" smtClean="0">
                <a:solidFill>
                  <a:schemeClr val="accent2">
                    <a:lumMod val="75000"/>
                  </a:schemeClr>
                </a:solidFill>
                <a:latin typeface="Calibri" panose="020F0502020204030204" pitchFamily="34" charset="0"/>
                <a:cs typeface="Arabic Typesetting" panose="03020402040406030203" pitchFamily="66" charset="-78"/>
              </a:rPr>
              <a:t>PETUNJUK</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 </a:t>
            </a:r>
            <a:r>
              <a:rPr lang="id-ID" sz="2400" dirty="0">
                <a:solidFill>
                  <a:schemeClr val="accent2">
                    <a:lumMod val="75000"/>
                  </a:schemeClr>
                </a:solidFill>
                <a:latin typeface="Calibri" panose="020F0502020204030204" pitchFamily="34" charset="0"/>
                <a:cs typeface="Arabic Typesetting" panose="03020402040406030203" pitchFamily="66" charset="-78"/>
              </a:rPr>
              <a:t>serta </a:t>
            </a:r>
            <a:r>
              <a:rPr lang="id-ID" sz="2400" b="1" dirty="0" smtClean="0">
                <a:solidFill>
                  <a:schemeClr val="accent2">
                    <a:lumMod val="75000"/>
                  </a:schemeClr>
                </a:solidFill>
                <a:latin typeface="Calibri" panose="020F0502020204030204" pitchFamily="34" charset="0"/>
                <a:cs typeface="Arabic Typesetting" panose="03020402040406030203" pitchFamily="66" charset="-78"/>
              </a:rPr>
              <a:t>RAHMAT</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 </a:t>
            </a:r>
            <a:r>
              <a:rPr lang="id-ID" sz="2400" dirty="0">
                <a:solidFill>
                  <a:schemeClr val="accent2">
                    <a:lumMod val="75000"/>
                  </a:schemeClr>
                </a:solidFill>
                <a:latin typeface="Calibri" panose="020F0502020204030204" pitchFamily="34" charset="0"/>
                <a:cs typeface="Arabic Typesetting" panose="03020402040406030203" pitchFamily="66" charset="-78"/>
              </a:rPr>
              <a:t>bagi orang-orang yang berserah diri”.</a:t>
            </a:r>
            <a:endParaRPr lang="id-ID" sz="2400" dirty="0" smtClean="0">
              <a:solidFill>
                <a:schemeClr val="accent2">
                  <a:lumMod val="75000"/>
                </a:schemeClr>
              </a:solidFill>
              <a:latin typeface="Calibri" panose="020F0502020204030204" pitchFamily="34" charset="0"/>
              <a:cs typeface="Arabic Typesetting" panose="03020402040406030203" pitchFamily="66" charset="-78"/>
            </a:endParaRPr>
          </a:p>
          <a:p>
            <a:pPr algn="ctr"/>
            <a:r>
              <a:rPr lang="id-ID" sz="2400" dirty="0" smtClean="0">
                <a:solidFill>
                  <a:schemeClr val="accent2">
                    <a:lumMod val="75000"/>
                  </a:schemeClr>
                </a:solidFill>
                <a:latin typeface="Calibri" panose="020F0502020204030204" pitchFamily="34" charset="0"/>
                <a:cs typeface="Arabic Typesetting" panose="03020402040406030203" pitchFamily="66" charset="-78"/>
              </a:rPr>
              <a:t>(QS. </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An Nahl </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ayat </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89)</a:t>
            </a:r>
            <a:endParaRPr lang="id-ID" sz="2400" dirty="0" smtClean="0">
              <a:solidFill>
                <a:schemeClr val="accent2">
                  <a:lumMod val="75000"/>
                </a:schemeClr>
              </a:solidFill>
              <a:latin typeface="Calibri" panose="020F0502020204030204" pitchFamily="34" charset="0"/>
              <a:cs typeface="Arabic Typesetting" panose="03020402040406030203" pitchFamily="66" charset="-78"/>
            </a:endParaRPr>
          </a:p>
          <a:p>
            <a:pPr algn="ctr"/>
            <a:endParaRPr lang="id-ID" sz="1400" dirty="0">
              <a:solidFill>
                <a:schemeClr val="accent2">
                  <a:lumMod val="75000"/>
                </a:schemeClr>
              </a:solidFill>
              <a:latin typeface="Calibri" panose="020F0502020204030204" pitchFamily="34" charset="0"/>
            </a:endParaRPr>
          </a:p>
        </p:txBody>
      </p:sp>
    </p:spTree>
    <p:extLst>
      <p:ext uri="{BB962C8B-B14F-4D97-AF65-F5344CB8AC3E}">
        <p14:creationId xmlns:p14="http://schemas.microsoft.com/office/powerpoint/2010/main" val="211165518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id-ID" dirty="0" smtClean="0">
                <a:solidFill>
                  <a:schemeClr val="accent2"/>
                </a:solidFill>
                <a:latin typeface="Britannic Bold" panose="020B0903060703020204" pitchFamily="34" charset="0"/>
              </a:rPr>
              <a:t>MU’JIZAT AL QUR’AN</a:t>
            </a:r>
            <a:endParaRPr lang="id-ID" dirty="0">
              <a:solidFill>
                <a:schemeClr val="accent2"/>
              </a:solidFill>
              <a:latin typeface="Britannic Bold" panose="020B0903060703020204" pitchFamily="34" charset="0"/>
            </a:endParaRPr>
          </a:p>
        </p:txBody>
      </p:sp>
      <p:sp>
        <p:nvSpPr>
          <p:cNvPr id="3" name="Content Placeholder 2"/>
          <p:cNvSpPr>
            <a:spLocks noGrp="1"/>
          </p:cNvSpPr>
          <p:nvPr>
            <p:ph sz="quarter" idx="1"/>
          </p:nvPr>
        </p:nvSpPr>
        <p:spPr/>
        <p:txBody>
          <a:bodyPr>
            <a:normAutofit/>
          </a:bodyPr>
          <a:lstStyle/>
          <a:p>
            <a:pPr marL="0" indent="0" algn="ctr">
              <a:buNone/>
            </a:pPr>
            <a:r>
              <a:rPr lang="id-ID" sz="2800" dirty="0">
                <a:solidFill>
                  <a:schemeClr val="accent1">
                    <a:lumMod val="75000"/>
                  </a:schemeClr>
                </a:solidFill>
                <a:latin typeface="Britannic Bold" panose="020B0903060703020204" pitchFamily="34" charset="0"/>
              </a:rPr>
              <a:t>Salah satu </a:t>
            </a:r>
            <a:r>
              <a:rPr lang="id-ID" sz="2800" dirty="0" smtClean="0">
                <a:solidFill>
                  <a:schemeClr val="accent1">
                    <a:lumMod val="75000"/>
                  </a:schemeClr>
                </a:solidFill>
                <a:latin typeface="Britannic Bold" panose="020B0903060703020204" pitchFamily="34" charset="0"/>
              </a:rPr>
              <a:t>MU’JIZAT </a:t>
            </a:r>
            <a:r>
              <a:rPr lang="id-ID" sz="2800" dirty="0">
                <a:solidFill>
                  <a:schemeClr val="accent1">
                    <a:lumMod val="75000"/>
                  </a:schemeClr>
                </a:solidFill>
                <a:latin typeface="Britannic Bold" panose="020B0903060703020204" pitchFamily="34" charset="0"/>
              </a:rPr>
              <a:t>Al-Qur'an </a:t>
            </a:r>
            <a:r>
              <a:rPr lang="id-ID" sz="2800" dirty="0" smtClean="0">
                <a:solidFill>
                  <a:schemeClr val="accent1">
                    <a:lumMod val="75000"/>
                  </a:schemeClr>
                </a:solidFill>
                <a:latin typeface="Britannic Bold" panose="020B0903060703020204" pitchFamily="34" charset="0"/>
              </a:rPr>
              <a:t>adalah sebagai SOLUSI ABADI setiap </a:t>
            </a:r>
            <a:r>
              <a:rPr lang="id-ID" sz="2800" dirty="0">
                <a:solidFill>
                  <a:schemeClr val="accent1">
                    <a:lumMod val="75000"/>
                  </a:schemeClr>
                </a:solidFill>
                <a:latin typeface="Britannic Bold" panose="020B0903060703020204" pitchFamily="34" charset="0"/>
              </a:rPr>
              <a:t>persoalan.</a:t>
            </a:r>
          </a:p>
          <a:p>
            <a:pPr marL="0" indent="0" algn="ctr">
              <a:buNone/>
            </a:pPr>
            <a:r>
              <a:rPr lang="id-ID" sz="2800" dirty="0">
                <a:solidFill>
                  <a:schemeClr val="accent1">
                    <a:lumMod val="75000"/>
                  </a:schemeClr>
                </a:solidFill>
                <a:latin typeface="Britannic Bold" panose="020B0903060703020204" pitchFamily="34" charset="0"/>
              </a:rPr>
              <a:t>Masalah apapun, berapapun dan dimanapun </a:t>
            </a:r>
            <a:r>
              <a:rPr lang="id-ID" sz="2800" dirty="0" smtClean="0">
                <a:solidFill>
                  <a:schemeClr val="accent1">
                    <a:lumMod val="75000"/>
                  </a:schemeClr>
                </a:solidFill>
                <a:latin typeface="Britannic Bold" panose="020B0903060703020204" pitchFamily="34" charset="0"/>
              </a:rPr>
              <a:t>Allah SWT. menjadikan Al-Qur'an </a:t>
            </a:r>
            <a:r>
              <a:rPr lang="id-ID" sz="2800" dirty="0">
                <a:solidFill>
                  <a:schemeClr val="accent1">
                    <a:lumMod val="75000"/>
                  </a:schemeClr>
                </a:solidFill>
                <a:latin typeface="Britannic Bold" panose="020B0903060703020204" pitchFamily="34" charset="0"/>
              </a:rPr>
              <a:t>menjadi </a:t>
            </a:r>
            <a:r>
              <a:rPr lang="id-ID" sz="2800" dirty="0" smtClean="0">
                <a:solidFill>
                  <a:schemeClr val="accent1">
                    <a:lumMod val="75000"/>
                  </a:schemeClr>
                </a:solidFill>
                <a:latin typeface="Britannic Bold" panose="020B0903060703020204" pitchFamily="34" charset="0"/>
              </a:rPr>
              <a:t>SOLUSI </a:t>
            </a:r>
            <a:r>
              <a:rPr lang="id-ID" sz="2800" dirty="0">
                <a:solidFill>
                  <a:schemeClr val="accent1">
                    <a:lumMod val="75000"/>
                  </a:schemeClr>
                </a:solidFill>
                <a:latin typeface="Britannic Bold" panose="020B0903060703020204" pitchFamily="34" charset="0"/>
              </a:rPr>
              <a:t>dari setiap masalah. </a:t>
            </a:r>
          </a:p>
        </p:txBody>
      </p:sp>
      <p:pic>
        <p:nvPicPr>
          <p:cNvPr id="5" name="Content Placeholder 4"/>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724400" y="2286000"/>
            <a:ext cx="4006850" cy="2971800"/>
          </a:xfrm>
        </p:spPr>
      </p:pic>
    </p:spTree>
    <p:extLst>
      <p:ext uri="{BB962C8B-B14F-4D97-AF65-F5344CB8AC3E}">
        <p14:creationId xmlns:p14="http://schemas.microsoft.com/office/powerpoint/2010/main" val="194695912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fontScale="90000"/>
          </a:bodyPr>
          <a:lstStyle/>
          <a:p>
            <a:pPr algn="ctr"/>
            <a:r>
              <a:rPr lang="id-ID" dirty="0" smtClean="0">
                <a:solidFill>
                  <a:srgbClr val="002060"/>
                </a:solidFill>
                <a:latin typeface="Britannic Bold" panose="020B0903060703020204" pitchFamily="34" charset="0"/>
              </a:rPr>
              <a:t>Al Qur’an Bukan Untuk Menyusahkan</a:t>
            </a:r>
            <a:endParaRPr lang="id-ID" dirty="0">
              <a:solidFill>
                <a:srgbClr val="002060"/>
              </a:solidFill>
              <a:latin typeface="Britannic Bold" panose="020B0903060703020204" pitchFamily="34" charset="0"/>
            </a:endParaRPr>
          </a:p>
        </p:txBody>
      </p:sp>
      <p:sp>
        <p:nvSpPr>
          <p:cNvPr id="3" name="Rectangle 2"/>
          <p:cNvSpPr/>
          <p:nvPr/>
        </p:nvSpPr>
        <p:spPr>
          <a:xfrm>
            <a:off x="609600" y="1676400"/>
            <a:ext cx="8001000" cy="3908762"/>
          </a:xfrm>
          <a:prstGeom prst="rect">
            <a:avLst/>
          </a:prstGeom>
        </p:spPr>
        <p:txBody>
          <a:bodyPr wrap="square">
            <a:spAutoFit/>
          </a:bodyPr>
          <a:lstStyle/>
          <a:p>
            <a:pPr algn="ctr" rtl="1"/>
            <a:r>
              <a:rPr lang="ar-SA" sz="3600" b="1" dirty="0" smtClean="0">
                <a:solidFill>
                  <a:schemeClr val="accent2">
                    <a:lumMod val="75000"/>
                  </a:schemeClr>
                </a:solidFill>
                <a:latin typeface="Arabic Typesetting" panose="03020402040406030203" pitchFamily="66" charset="-78"/>
                <a:cs typeface="Arabic Typesetting" panose="03020402040406030203" pitchFamily="66" charset="-78"/>
              </a:rPr>
              <a:t>طه</a:t>
            </a:r>
            <a:r>
              <a:rPr lang="id-ID" sz="3600" b="1" dirty="0" smtClean="0">
                <a:solidFill>
                  <a:schemeClr val="accent2">
                    <a:lumMod val="75000"/>
                  </a:schemeClr>
                </a:solidFill>
                <a:latin typeface="Arabic Typesetting" panose="03020402040406030203" pitchFamily="66" charset="-78"/>
                <a:cs typeface="Arabic Typesetting" panose="03020402040406030203" pitchFamily="66" charset="-78"/>
              </a:rPr>
              <a:t>(1)</a:t>
            </a:r>
            <a:r>
              <a:rPr lang="ar-SA" sz="3600" b="1" dirty="0" smtClean="0">
                <a:solidFill>
                  <a:schemeClr val="accent2">
                    <a:lumMod val="75000"/>
                  </a:schemeClr>
                </a:solidFill>
                <a:latin typeface="Arabic Typesetting" panose="03020402040406030203" pitchFamily="66" charset="-78"/>
                <a:cs typeface="Arabic Typesetting" panose="03020402040406030203" pitchFamily="66" charset="-78"/>
              </a:rPr>
              <a:t> </a:t>
            </a:r>
            <a:r>
              <a:rPr lang="ar-SA" sz="3600" b="1" dirty="0">
                <a:solidFill>
                  <a:schemeClr val="accent2">
                    <a:lumMod val="75000"/>
                  </a:schemeClr>
                </a:solidFill>
                <a:latin typeface="Arabic Typesetting" panose="03020402040406030203" pitchFamily="66" charset="-78"/>
                <a:cs typeface="Arabic Typesetting" panose="03020402040406030203" pitchFamily="66" charset="-78"/>
              </a:rPr>
              <a:t>مَا أَنْزَلْنَا عَلَيْكَ الْقُرْءَانَ </a:t>
            </a:r>
            <a:r>
              <a:rPr lang="ar-SA" sz="3600" b="1" dirty="0" smtClean="0">
                <a:solidFill>
                  <a:schemeClr val="accent2">
                    <a:lumMod val="75000"/>
                  </a:schemeClr>
                </a:solidFill>
                <a:latin typeface="Arabic Typesetting" panose="03020402040406030203" pitchFamily="66" charset="-78"/>
                <a:cs typeface="Arabic Typesetting" panose="03020402040406030203" pitchFamily="66" charset="-78"/>
              </a:rPr>
              <a:t>لِتَشْقَى</a:t>
            </a:r>
            <a:r>
              <a:rPr lang="id-ID" sz="3600" b="1" dirty="0" smtClean="0">
                <a:solidFill>
                  <a:schemeClr val="accent2">
                    <a:lumMod val="75000"/>
                  </a:schemeClr>
                </a:solidFill>
                <a:latin typeface="Arabic Typesetting" panose="03020402040406030203" pitchFamily="66" charset="-78"/>
                <a:cs typeface="Arabic Typesetting" panose="03020402040406030203" pitchFamily="66" charset="-78"/>
              </a:rPr>
              <a:t> (2) </a:t>
            </a:r>
            <a:r>
              <a:rPr lang="ar-SA" sz="3600" b="1" dirty="0" smtClean="0">
                <a:solidFill>
                  <a:schemeClr val="accent2">
                    <a:lumMod val="75000"/>
                  </a:schemeClr>
                </a:solidFill>
                <a:latin typeface="Arabic Typesetting" panose="03020402040406030203" pitchFamily="66" charset="-78"/>
                <a:cs typeface="Arabic Typesetting" panose="03020402040406030203" pitchFamily="66" charset="-78"/>
              </a:rPr>
              <a:t>إِلاَّ </a:t>
            </a:r>
            <a:r>
              <a:rPr lang="ar-SA" sz="3600" b="1" dirty="0">
                <a:solidFill>
                  <a:schemeClr val="accent2">
                    <a:lumMod val="75000"/>
                  </a:schemeClr>
                </a:solidFill>
                <a:latin typeface="Arabic Typesetting" panose="03020402040406030203" pitchFamily="66" charset="-78"/>
                <a:cs typeface="Arabic Typesetting" panose="03020402040406030203" pitchFamily="66" charset="-78"/>
              </a:rPr>
              <a:t>تَذْكِرَةً لِمَنْ </a:t>
            </a:r>
            <a:r>
              <a:rPr lang="ar-SA" sz="3600" b="1" dirty="0" smtClean="0">
                <a:solidFill>
                  <a:schemeClr val="accent2">
                    <a:lumMod val="75000"/>
                  </a:schemeClr>
                </a:solidFill>
                <a:latin typeface="Arabic Typesetting" panose="03020402040406030203" pitchFamily="66" charset="-78"/>
                <a:cs typeface="Arabic Typesetting" panose="03020402040406030203" pitchFamily="66" charset="-78"/>
              </a:rPr>
              <a:t>يَخْشَى</a:t>
            </a:r>
            <a:r>
              <a:rPr lang="id-ID" sz="3600" b="1" dirty="0" smtClean="0">
                <a:solidFill>
                  <a:schemeClr val="accent2">
                    <a:lumMod val="75000"/>
                  </a:schemeClr>
                </a:solidFill>
                <a:latin typeface="Arabic Typesetting" panose="03020402040406030203" pitchFamily="66" charset="-78"/>
                <a:cs typeface="Arabic Typesetting" panose="03020402040406030203" pitchFamily="66" charset="-78"/>
              </a:rPr>
              <a:t> (3)</a:t>
            </a:r>
            <a:r>
              <a:rPr lang="id-ID" sz="3600" b="1" dirty="0">
                <a:solidFill>
                  <a:schemeClr val="accent2">
                    <a:lumMod val="75000"/>
                  </a:schemeClr>
                </a:solidFill>
                <a:latin typeface="Arabic Typesetting" panose="03020402040406030203" pitchFamily="66" charset="-78"/>
                <a:cs typeface="Arabic Typesetting" panose="03020402040406030203" pitchFamily="66" charset="-78"/>
              </a:rPr>
              <a:t> </a:t>
            </a:r>
            <a:r>
              <a:rPr lang="ar-SA" sz="3600" b="1" dirty="0" smtClean="0">
                <a:solidFill>
                  <a:schemeClr val="accent2">
                    <a:lumMod val="75000"/>
                  </a:schemeClr>
                </a:solidFill>
                <a:latin typeface="Arabic Typesetting" panose="03020402040406030203" pitchFamily="66" charset="-78"/>
                <a:cs typeface="Arabic Typesetting" panose="03020402040406030203" pitchFamily="66" charset="-78"/>
              </a:rPr>
              <a:t> </a:t>
            </a:r>
            <a:r>
              <a:rPr lang="ar-SA" sz="3600" b="1" dirty="0">
                <a:solidFill>
                  <a:schemeClr val="accent2">
                    <a:lumMod val="75000"/>
                  </a:schemeClr>
                </a:solidFill>
                <a:latin typeface="Arabic Typesetting" panose="03020402040406030203" pitchFamily="66" charset="-78"/>
                <a:cs typeface="Arabic Typesetting" panose="03020402040406030203" pitchFamily="66" charset="-78"/>
              </a:rPr>
              <a:t>تَنْزِيلاً مِمَّنْ خَلَقَ اْلأَرْضَ وَالسَّمَوَاتِ </a:t>
            </a:r>
            <a:r>
              <a:rPr lang="ar-SA" sz="3600" b="1" dirty="0" smtClean="0">
                <a:solidFill>
                  <a:schemeClr val="accent2">
                    <a:lumMod val="75000"/>
                  </a:schemeClr>
                </a:solidFill>
                <a:latin typeface="Arabic Typesetting" panose="03020402040406030203" pitchFamily="66" charset="-78"/>
                <a:cs typeface="Arabic Typesetting" panose="03020402040406030203" pitchFamily="66" charset="-78"/>
              </a:rPr>
              <a:t>الْعُلاَ</a:t>
            </a:r>
            <a:r>
              <a:rPr lang="id-ID" sz="3600" b="1" dirty="0" smtClean="0">
                <a:solidFill>
                  <a:schemeClr val="accent2">
                    <a:lumMod val="75000"/>
                  </a:schemeClr>
                </a:solidFill>
                <a:latin typeface="Arabic Typesetting" panose="03020402040406030203" pitchFamily="66" charset="-78"/>
                <a:cs typeface="Arabic Typesetting" panose="03020402040406030203" pitchFamily="66" charset="-78"/>
              </a:rPr>
              <a:t> (4) </a:t>
            </a:r>
            <a:endParaRPr lang="ar-SA" sz="3600" b="1" dirty="0">
              <a:solidFill>
                <a:schemeClr val="accent2">
                  <a:lumMod val="75000"/>
                </a:schemeClr>
              </a:solidFill>
              <a:latin typeface="Arabic Typesetting" panose="03020402040406030203" pitchFamily="66" charset="-78"/>
              <a:cs typeface="Arabic Typesetting" panose="03020402040406030203" pitchFamily="66" charset="-78"/>
            </a:endParaRPr>
          </a:p>
          <a:p>
            <a:pPr algn="ctr"/>
            <a:endParaRPr lang="id-ID" dirty="0" smtClean="0">
              <a:solidFill>
                <a:schemeClr val="accent2">
                  <a:lumMod val="75000"/>
                </a:schemeClr>
              </a:solidFill>
              <a:latin typeface="Calibri" panose="020F0502020204030204" pitchFamily="34" charset="0"/>
              <a:cs typeface="Arabic Typesetting" panose="03020402040406030203" pitchFamily="66" charset="-78"/>
            </a:endParaRPr>
          </a:p>
          <a:p>
            <a:pPr algn="ctr"/>
            <a:r>
              <a:rPr lang="id-ID" sz="2400" dirty="0" smtClean="0">
                <a:solidFill>
                  <a:schemeClr val="accent2">
                    <a:lumMod val="75000"/>
                  </a:schemeClr>
                </a:solidFill>
                <a:latin typeface="Calibri" panose="020F0502020204030204" pitchFamily="34" charset="0"/>
                <a:cs typeface="Arabic Typesetting" panose="03020402040406030203" pitchFamily="66" charset="-78"/>
              </a:rPr>
              <a:t>Artinya</a:t>
            </a:r>
            <a:r>
              <a:rPr lang="id-ID" sz="2400" dirty="0">
                <a:solidFill>
                  <a:schemeClr val="accent2">
                    <a:lumMod val="75000"/>
                  </a:schemeClr>
                </a:solidFill>
                <a:latin typeface="Calibri" panose="020F0502020204030204" pitchFamily="34" charset="0"/>
                <a:cs typeface="Arabic Typesetting" panose="03020402040406030203" pitchFamily="66" charset="-78"/>
              </a:rPr>
              <a:t>: </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“Thaahaa</a:t>
            </a:r>
            <a:r>
              <a:rPr lang="id-ID" sz="2400" dirty="0">
                <a:solidFill>
                  <a:schemeClr val="accent2">
                    <a:lumMod val="75000"/>
                  </a:schemeClr>
                </a:solidFill>
                <a:latin typeface="Calibri" panose="020F0502020204030204" pitchFamily="34" charset="0"/>
                <a:cs typeface="Arabic Typesetting" panose="03020402040406030203" pitchFamily="66" charset="-78"/>
              </a:rPr>
              <a:t>. Kami tidak menurunkan Al-Qur'an ini kepadamu agar kamu menjadi </a:t>
            </a:r>
            <a:r>
              <a:rPr lang="id-ID" sz="2400" b="1" dirty="0" smtClean="0">
                <a:solidFill>
                  <a:schemeClr val="accent2">
                    <a:lumMod val="75000"/>
                  </a:schemeClr>
                </a:solidFill>
                <a:latin typeface="Calibri" panose="020F0502020204030204" pitchFamily="34" charset="0"/>
                <a:cs typeface="Arabic Typesetting" panose="03020402040406030203" pitchFamily="66" charset="-78"/>
              </a:rPr>
              <a:t>SUSAH.</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 </a:t>
            </a:r>
            <a:r>
              <a:rPr lang="id-ID" sz="2400" dirty="0">
                <a:solidFill>
                  <a:schemeClr val="accent2">
                    <a:lumMod val="75000"/>
                  </a:schemeClr>
                </a:solidFill>
                <a:latin typeface="Calibri" panose="020F0502020204030204" pitchFamily="34" charset="0"/>
                <a:cs typeface="Arabic Typesetting" panose="03020402040406030203" pitchFamily="66" charset="-78"/>
              </a:rPr>
              <a:t>tetapi sebagai peringatan bagi orang yang takut (kepada Allah), yaitu diturunkan dari Allah yang menciptakan bumi dan langit yang </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tinggi”.</a:t>
            </a:r>
          </a:p>
          <a:p>
            <a:pPr algn="ctr"/>
            <a:r>
              <a:rPr lang="id-ID" sz="2400" dirty="0" smtClean="0">
                <a:solidFill>
                  <a:schemeClr val="accent2">
                    <a:lumMod val="75000"/>
                  </a:schemeClr>
                </a:solidFill>
                <a:latin typeface="Calibri" panose="020F0502020204030204" pitchFamily="34" charset="0"/>
                <a:cs typeface="Arabic Typesetting" panose="03020402040406030203" pitchFamily="66" charset="-78"/>
              </a:rPr>
              <a:t>(QS. Thahaa ayat 1 – 4)</a:t>
            </a:r>
          </a:p>
          <a:p>
            <a:pPr algn="ctr"/>
            <a:endParaRPr lang="id-ID" sz="1400" dirty="0">
              <a:solidFill>
                <a:schemeClr val="accent2">
                  <a:lumMod val="75000"/>
                </a:schemeClr>
              </a:solidFill>
              <a:latin typeface="Calibri" panose="020F0502020204030204" pitchFamily="34" charset="0"/>
            </a:endParaRPr>
          </a:p>
        </p:txBody>
      </p:sp>
    </p:spTree>
    <p:extLst>
      <p:ext uri="{BB962C8B-B14F-4D97-AF65-F5344CB8AC3E}">
        <p14:creationId xmlns:p14="http://schemas.microsoft.com/office/powerpoint/2010/main" val="314842846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it-IT" dirty="0">
                <a:solidFill>
                  <a:schemeClr val="accent1">
                    <a:lumMod val="75000"/>
                  </a:schemeClr>
                </a:solidFill>
                <a:latin typeface="Britannic Bold" panose="020B0903060703020204" pitchFamily="34" charset="0"/>
              </a:rPr>
              <a:t>A. Al Qur’an sebagai Solusi Abadi </a:t>
            </a:r>
            <a:endParaRPr lang="id-ID" dirty="0">
              <a:solidFill>
                <a:schemeClr val="accent1">
                  <a:lumMod val="75000"/>
                </a:schemeClr>
              </a:solidFill>
              <a:latin typeface="Britannic Bold" panose="020B0903060703020204" pitchFamily="34" charset="0"/>
            </a:endParaRPr>
          </a:p>
        </p:txBody>
      </p:sp>
      <p:sp>
        <p:nvSpPr>
          <p:cNvPr id="3" name="Content Placeholder 2"/>
          <p:cNvSpPr>
            <a:spLocks noGrp="1"/>
          </p:cNvSpPr>
          <p:nvPr>
            <p:ph sz="quarter" idx="1"/>
          </p:nvPr>
        </p:nvSpPr>
        <p:spPr/>
        <p:txBody>
          <a:bodyPr>
            <a:normAutofit fontScale="85000" lnSpcReduction="10000"/>
          </a:bodyPr>
          <a:lstStyle/>
          <a:p>
            <a:pPr marL="0" indent="0">
              <a:buNone/>
            </a:pPr>
            <a:r>
              <a:rPr lang="id-ID" sz="2800" dirty="0">
                <a:solidFill>
                  <a:schemeClr val="bg2">
                    <a:lumMod val="50000"/>
                  </a:schemeClr>
                </a:solidFill>
                <a:latin typeface="Britannic Bold" panose="020B0903060703020204" pitchFamily="34" charset="0"/>
              </a:rPr>
              <a:t>[1] Al-Qur'an sebagai pedoman hidup, yakni pada surat </a:t>
            </a:r>
            <a:r>
              <a:rPr lang="id-ID" sz="2800" dirty="0" smtClean="0">
                <a:solidFill>
                  <a:schemeClr val="bg2">
                    <a:lumMod val="50000"/>
                  </a:schemeClr>
                </a:solidFill>
                <a:latin typeface="Britannic Bold" panose="020B0903060703020204" pitchFamily="34" charset="0"/>
              </a:rPr>
              <a:t>Al-Baqarah ayat </a:t>
            </a:r>
            <a:r>
              <a:rPr lang="id-ID" sz="2800" dirty="0">
                <a:solidFill>
                  <a:schemeClr val="bg2">
                    <a:lumMod val="50000"/>
                  </a:schemeClr>
                </a:solidFill>
                <a:latin typeface="Britannic Bold" panose="020B0903060703020204" pitchFamily="34" charset="0"/>
              </a:rPr>
              <a:t>2, 38, 185</a:t>
            </a:r>
          </a:p>
          <a:p>
            <a:pPr marL="0" indent="0">
              <a:buNone/>
            </a:pPr>
            <a:r>
              <a:rPr lang="id-ID" sz="2800" dirty="0">
                <a:solidFill>
                  <a:schemeClr val="bg2">
                    <a:lumMod val="50000"/>
                  </a:schemeClr>
                </a:solidFill>
                <a:latin typeface="Britannic Bold" panose="020B0903060703020204" pitchFamily="34" charset="0"/>
              </a:rPr>
              <a:t>[2] Al-Qur'an lengkap dan sempurna, yakni pada surat </a:t>
            </a:r>
            <a:r>
              <a:rPr lang="id-ID" sz="2800" dirty="0" smtClean="0">
                <a:solidFill>
                  <a:schemeClr val="bg2">
                    <a:lumMod val="50000"/>
                  </a:schemeClr>
                </a:solidFill>
                <a:latin typeface="Britannic Bold" panose="020B0903060703020204" pitchFamily="34" charset="0"/>
              </a:rPr>
              <a:t>Al-Ma'idah ayat </a:t>
            </a:r>
            <a:r>
              <a:rPr lang="id-ID" sz="2800" dirty="0">
                <a:solidFill>
                  <a:schemeClr val="bg2">
                    <a:lumMod val="50000"/>
                  </a:schemeClr>
                </a:solidFill>
                <a:latin typeface="Britannic Bold" panose="020B0903060703020204" pitchFamily="34" charset="0"/>
              </a:rPr>
              <a:t>3</a:t>
            </a:r>
          </a:p>
          <a:p>
            <a:pPr marL="0" indent="0">
              <a:buNone/>
            </a:pPr>
            <a:r>
              <a:rPr lang="id-ID" sz="2800" dirty="0">
                <a:solidFill>
                  <a:schemeClr val="bg2">
                    <a:lumMod val="50000"/>
                  </a:schemeClr>
                </a:solidFill>
                <a:latin typeface="Britannic Bold" panose="020B0903060703020204" pitchFamily="34" charset="0"/>
              </a:rPr>
              <a:t>[3] Al-Qur'an solusi universal sepanjang </a:t>
            </a:r>
            <a:r>
              <a:rPr lang="id-ID" sz="2800" dirty="0" smtClean="0">
                <a:solidFill>
                  <a:schemeClr val="bg2">
                    <a:lumMod val="50000"/>
                  </a:schemeClr>
                </a:solidFill>
                <a:latin typeface="Britannic Bold" panose="020B0903060703020204" pitchFamily="34" charset="0"/>
              </a:rPr>
              <a:t>zaman</a:t>
            </a:r>
          </a:p>
          <a:p>
            <a:pPr marL="0" indent="0">
              <a:buNone/>
            </a:pPr>
            <a:r>
              <a:rPr lang="id-ID" sz="2800" dirty="0">
                <a:solidFill>
                  <a:schemeClr val="bg2">
                    <a:lumMod val="50000"/>
                  </a:schemeClr>
                </a:solidFill>
                <a:latin typeface="Britannic Bold" panose="020B0903060703020204" pitchFamily="34" charset="0"/>
              </a:rPr>
              <a:t>[4] Al-Qur'an telah terbukti sebagai penyelamat</a:t>
            </a:r>
          </a:p>
        </p:txBody>
      </p:sp>
      <p:pic>
        <p:nvPicPr>
          <p:cNvPr id="6" name="Content Placeholder 5"/>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528782" y="2209800"/>
            <a:ext cx="4152900" cy="3048000"/>
          </a:xfrm>
        </p:spPr>
      </p:pic>
    </p:spTree>
    <p:extLst>
      <p:ext uri="{BB962C8B-B14F-4D97-AF65-F5344CB8AC3E}">
        <p14:creationId xmlns:p14="http://schemas.microsoft.com/office/powerpoint/2010/main" val="348049673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lstStyle/>
          <a:p>
            <a:pPr algn="ctr"/>
            <a:r>
              <a:rPr lang="id-ID" dirty="0" smtClean="0">
                <a:solidFill>
                  <a:srgbClr val="002060"/>
                </a:solidFill>
                <a:latin typeface="Britannic Bold" panose="020B0903060703020204" pitchFamily="34" charset="0"/>
              </a:rPr>
              <a:t>KEMULIAAN AL QUR’AN</a:t>
            </a:r>
            <a:endParaRPr lang="id-ID" dirty="0">
              <a:solidFill>
                <a:srgbClr val="002060"/>
              </a:solidFill>
              <a:latin typeface="Britannic Bold" panose="020B0903060703020204" pitchFamily="34" charset="0"/>
            </a:endParaRPr>
          </a:p>
        </p:txBody>
      </p:sp>
      <p:sp>
        <p:nvSpPr>
          <p:cNvPr id="3" name="Rectangle 2"/>
          <p:cNvSpPr/>
          <p:nvPr/>
        </p:nvSpPr>
        <p:spPr>
          <a:xfrm>
            <a:off x="609600" y="1905000"/>
            <a:ext cx="8001000" cy="3785652"/>
          </a:xfrm>
          <a:prstGeom prst="rect">
            <a:avLst/>
          </a:prstGeom>
        </p:spPr>
        <p:txBody>
          <a:bodyPr wrap="square">
            <a:spAutoFit/>
          </a:bodyPr>
          <a:lstStyle/>
          <a:p>
            <a:pPr algn="ctr"/>
            <a:r>
              <a:rPr lang="id-ID" sz="2000" dirty="0">
                <a:solidFill>
                  <a:schemeClr val="accent4">
                    <a:lumMod val="50000"/>
                  </a:schemeClr>
                </a:solidFill>
                <a:latin typeface="Open Sans"/>
              </a:rPr>
              <a:t>Rasulullah Shallallahu ‘Alaihi Wasallam bersabda:</a:t>
            </a:r>
          </a:p>
          <a:p>
            <a:pPr algn="ctr"/>
            <a:endParaRPr lang="id-ID" sz="2000" dirty="0">
              <a:solidFill>
                <a:schemeClr val="accent4">
                  <a:lumMod val="50000"/>
                </a:schemeClr>
              </a:solidFill>
              <a:latin typeface="Open Sans"/>
            </a:endParaRPr>
          </a:p>
          <a:p>
            <a:pPr algn="ctr" rtl="1"/>
            <a:r>
              <a:rPr lang="ar-SA" sz="4000" b="1" dirty="0">
                <a:solidFill>
                  <a:schemeClr val="accent4">
                    <a:lumMod val="50000"/>
                  </a:schemeClr>
                </a:solidFill>
                <a:latin typeface="Arabic Typesetting" panose="03020402040406030203" pitchFamily="66" charset="-78"/>
                <a:cs typeface="Arabic Typesetting" panose="03020402040406030203" pitchFamily="66" charset="-78"/>
              </a:rPr>
              <a:t>عَنْ عُمَرُ </a:t>
            </a:r>
            <a:r>
              <a:rPr lang="ar-SA" sz="4000" b="1" dirty="0" smtClean="0">
                <a:solidFill>
                  <a:schemeClr val="accent4">
                    <a:lumMod val="50000"/>
                  </a:schemeClr>
                </a:solidFill>
                <a:latin typeface="Arabic Typesetting" panose="03020402040406030203" pitchFamily="66" charset="-78"/>
                <a:cs typeface="Arabic Typesetting" panose="03020402040406030203" pitchFamily="66" charset="-78"/>
              </a:rPr>
              <a:t>قَالَ، </a:t>
            </a:r>
            <a:r>
              <a:rPr lang="ar-SA" sz="4000" b="1" dirty="0">
                <a:solidFill>
                  <a:schemeClr val="accent4">
                    <a:lumMod val="50000"/>
                  </a:schemeClr>
                </a:solidFill>
                <a:latin typeface="Arabic Typesetting" panose="03020402040406030203" pitchFamily="66" charset="-78"/>
                <a:cs typeface="Arabic Typesetting" panose="03020402040406030203" pitchFamily="66" charset="-78"/>
              </a:rPr>
              <a:t>قَالَ رَسُولُ اللَّهِ صلى الله عليه وسلم:إِنَّ اللَّهَ يَرْفَعُ بِهَذَا الْكِتَابِ أَقْوَامًا وَيَضَعُ بِهِ آخَرِينَ</a:t>
            </a:r>
          </a:p>
          <a:p>
            <a:pPr algn="ctr"/>
            <a:endParaRPr lang="ar-SA" sz="2000" dirty="0">
              <a:solidFill>
                <a:schemeClr val="accent4">
                  <a:lumMod val="50000"/>
                </a:schemeClr>
              </a:solidFill>
              <a:latin typeface="Open Sans"/>
            </a:endParaRPr>
          </a:p>
          <a:p>
            <a:pPr algn="ctr"/>
            <a:r>
              <a:rPr lang="id-ID" sz="2000" dirty="0">
                <a:solidFill>
                  <a:schemeClr val="accent4">
                    <a:lumMod val="50000"/>
                  </a:schemeClr>
                </a:solidFill>
                <a:latin typeface="Open Sans"/>
              </a:rPr>
              <a:t>Dari `Umar </a:t>
            </a:r>
            <a:r>
              <a:rPr lang="id-ID" sz="2000" dirty="0" smtClean="0">
                <a:solidFill>
                  <a:schemeClr val="accent4">
                    <a:lumMod val="50000"/>
                  </a:schemeClr>
                </a:solidFill>
                <a:latin typeface="Open Sans"/>
              </a:rPr>
              <a:t>RA.  </a:t>
            </a:r>
            <a:r>
              <a:rPr lang="id-ID" sz="2000" dirty="0">
                <a:solidFill>
                  <a:schemeClr val="accent4">
                    <a:lumMod val="50000"/>
                  </a:schemeClr>
                </a:solidFill>
                <a:latin typeface="Open Sans"/>
              </a:rPr>
              <a:t>berkata, Rasulullah Shallallahu ‘Alaihi Wasallam bersabda</a:t>
            </a:r>
            <a:r>
              <a:rPr lang="id-ID" sz="2000" dirty="0" smtClean="0">
                <a:solidFill>
                  <a:schemeClr val="accent4">
                    <a:lumMod val="50000"/>
                  </a:schemeClr>
                </a:solidFill>
                <a:latin typeface="Open Sans"/>
              </a:rPr>
              <a:t>: “</a:t>
            </a:r>
            <a:r>
              <a:rPr lang="id-ID" sz="2000" dirty="0">
                <a:solidFill>
                  <a:schemeClr val="accent4">
                    <a:lumMod val="50000"/>
                  </a:schemeClr>
                </a:solidFill>
                <a:latin typeface="Open Sans"/>
              </a:rPr>
              <a:t>Sesungguhnya Allah </a:t>
            </a:r>
            <a:r>
              <a:rPr lang="id-ID" sz="2000" b="1" dirty="0" smtClean="0">
                <a:solidFill>
                  <a:schemeClr val="accent4">
                    <a:lumMod val="50000"/>
                  </a:schemeClr>
                </a:solidFill>
                <a:latin typeface="Open Sans"/>
              </a:rPr>
              <a:t>MENGANGKAT DERAJAT </a:t>
            </a:r>
            <a:r>
              <a:rPr lang="id-ID" sz="2000" dirty="0" smtClean="0">
                <a:solidFill>
                  <a:schemeClr val="accent4">
                    <a:lumMod val="50000"/>
                  </a:schemeClr>
                </a:solidFill>
                <a:latin typeface="Open Sans"/>
              </a:rPr>
              <a:t>suatu </a:t>
            </a:r>
            <a:r>
              <a:rPr lang="id-ID" sz="2000" dirty="0">
                <a:solidFill>
                  <a:schemeClr val="accent4">
                    <a:lumMod val="50000"/>
                  </a:schemeClr>
                </a:solidFill>
                <a:latin typeface="Open Sans"/>
              </a:rPr>
              <a:t>kaum dengan Kitab ini (Al-Qur`an) dan Allah </a:t>
            </a:r>
            <a:r>
              <a:rPr lang="id-ID" sz="2000" b="1" dirty="0" smtClean="0">
                <a:solidFill>
                  <a:schemeClr val="accent4">
                    <a:lumMod val="50000"/>
                  </a:schemeClr>
                </a:solidFill>
                <a:latin typeface="Open Sans"/>
              </a:rPr>
              <a:t>MERENDAHKAN</a:t>
            </a:r>
            <a:r>
              <a:rPr lang="id-ID" sz="2000" dirty="0" smtClean="0">
                <a:solidFill>
                  <a:schemeClr val="accent4">
                    <a:lumMod val="50000"/>
                  </a:schemeClr>
                </a:solidFill>
                <a:latin typeface="Open Sans"/>
              </a:rPr>
              <a:t> </a:t>
            </a:r>
            <a:r>
              <a:rPr lang="id-ID" sz="2000" dirty="0">
                <a:solidFill>
                  <a:schemeClr val="accent4">
                    <a:lumMod val="50000"/>
                  </a:schemeClr>
                </a:solidFill>
                <a:latin typeface="Open Sans"/>
              </a:rPr>
              <a:t>kaum yang lainnya (yang tidak mau membaca, mempelajari dan mengamalkan </a:t>
            </a:r>
            <a:r>
              <a:rPr lang="id-ID" sz="2000" dirty="0" smtClean="0">
                <a:solidFill>
                  <a:schemeClr val="accent4">
                    <a:lumMod val="50000"/>
                  </a:schemeClr>
                </a:solidFill>
                <a:latin typeface="Open Sans"/>
              </a:rPr>
              <a:t>Al Qur’an</a:t>
            </a:r>
            <a:r>
              <a:rPr lang="id-ID" sz="2000" dirty="0">
                <a:solidFill>
                  <a:schemeClr val="accent4">
                    <a:lumMod val="50000"/>
                  </a:schemeClr>
                </a:solidFill>
                <a:latin typeface="Open Sans"/>
              </a:rPr>
              <a:t>).”  (HR Muslim).</a:t>
            </a:r>
            <a:endParaRPr lang="id-ID" sz="2000" b="0" i="0" dirty="0">
              <a:solidFill>
                <a:schemeClr val="accent4">
                  <a:lumMod val="50000"/>
                </a:schemeClr>
              </a:solidFill>
              <a:effectLst/>
              <a:latin typeface="Open Sans"/>
            </a:endParaRPr>
          </a:p>
        </p:txBody>
      </p:sp>
    </p:spTree>
    <p:extLst>
      <p:ext uri="{BB962C8B-B14F-4D97-AF65-F5344CB8AC3E}">
        <p14:creationId xmlns:p14="http://schemas.microsoft.com/office/powerpoint/2010/main" val="49717512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lstStyle/>
          <a:p>
            <a:pPr algn="ctr"/>
            <a:r>
              <a:rPr lang="id-ID" dirty="0" smtClean="0">
                <a:solidFill>
                  <a:schemeClr val="accent4">
                    <a:lumMod val="50000"/>
                  </a:schemeClr>
                </a:solidFill>
                <a:latin typeface="Britannic Bold" panose="020B0903060703020204" pitchFamily="34" charset="0"/>
              </a:rPr>
              <a:t>WARISAN AL QUR’AN</a:t>
            </a:r>
            <a:endParaRPr lang="id-ID" dirty="0">
              <a:solidFill>
                <a:schemeClr val="accent4">
                  <a:lumMod val="50000"/>
                </a:schemeClr>
              </a:solidFill>
              <a:latin typeface="Britannic Bold" panose="020B0903060703020204" pitchFamily="34" charset="0"/>
            </a:endParaRPr>
          </a:p>
        </p:txBody>
      </p:sp>
      <p:sp>
        <p:nvSpPr>
          <p:cNvPr id="3" name="Rectangle 2"/>
          <p:cNvSpPr/>
          <p:nvPr/>
        </p:nvSpPr>
        <p:spPr>
          <a:xfrm>
            <a:off x="609600" y="1905000"/>
            <a:ext cx="8001000" cy="3970318"/>
          </a:xfrm>
          <a:prstGeom prst="rect">
            <a:avLst/>
          </a:prstGeom>
        </p:spPr>
        <p:txBody>
          <a:bodyPr wrap="square">
            <a:spAutoFit/>
          </a:bodyPr>
          <a:lstStyle/>
          <a:p>
            <a:pPr algn="ctr"/>
            <a:r>
              <a:rPr lang="id-ID" sz="2000" dirty="0">
                <a:solidFill>
                  <a:srgbClr val="7030A0"/>
                </a:solidFill>
                <a:latin typeface="Open Sans"/>
              </a:rPr>
              <a:t>Nabi Muhammad shallallahu ‘alaihi wa sallam bersabda</a:t>
            </a:r>
            <a:r>
              <a:rPr lang="id-ID" sz="2000" dirty="0" smtClean="0">
                <a:solidFill>
                  <a:srgbClr val="7030A0"/>
                </a:solidFill>
                <a:latin typeface="Open Sans"/>
              </a:rPr>
              <a:t>,</a:t>
            </a:r>
          </a:p>
          <a:p>
            <a:pPr algn="ctr"/>
            <a:endParaRPr lang="id-ID" sz="2000" dirty="0">
              <a:solidFill>
                <a:srgbClr val="7030A0"/>
              </a:solidFill>
              <a:latin typeface="Open Sans"/>
            </a:endParaRPr>
          </a:p>
          <a:p>
            <a:pPr algn="ctr"/>
            <a:r>
              <a:rPr lang="ar-SA" sz="3600" b="1" dirty="0">
                <a:solidFill>
                  <a:srgbClr val="7030A0"/>
                </a:solidFill>
                <a:latin typeface="Arabic Typesetting" panose="03020402040406030203" pitchFamily="66" charset="-78"/>
                <a:cs typeface="Arabic Typesetting" panose="03020402040406030203" pitchFamily="66" charset="-78"/>
              </a:rPr>
              <a:t>اَنَّ رَسُوْلَ اللهِ ص قَالَ: تَـرَكْتُ فِـيْكُمْ اَمـْرَيـْنِ لَنْ تَضِلُّـوْا مَا تَـمَسَّكْـتُمْ بِـهِمَا: كِـتَابَ اللهِ وَ سُنَّـةَ رَسُوْلـــِهِ. </a:t>
            </a:r>
            <a:r>
              <a:rPr lang="ar-SA" sz="3600" b="1" dirty="0" smtClean="0">
                <a:solidFill>
                  <a:srgbClr val="7030A0"/>
                </a:solidFill>
                <a:latin typeface="Arabic Typesetting" panose="03020402040406030203" pitchFamily="66" charset="-78"/>
                <a:cs typeface="Arabic Typesetting" panose="03020402040406030203" pitchFamily="66" charset="-78"/>
              </a:rPr>
              <a:t>مالك</a:t>
            </a:r>
            <a:endParaRPr lang="id-ID" sz="3600" b="1" dirty="0" smtClean="0">
              <a:solidFill>
                <a:srgbClr val="7030A0"/>
              </a:solidFill>
              <a:latin typeface="Arabic Typesetting" panose="03020402040406030203" pitchFamily="66" charset="-78"/>
              <a:cs typeface="Arabic Typesetting" panose="03020402040406030203" pitchFamily="66" charset="-78"/>
            </a:endParaRPr>
          </a:p>
          <a:p>
            <a:pPr algn="ctr"/>
            <a:endParaRPr lang="ar-SA" sz="2000" dirty="0">
              <a:solidFill>
                <a:srgbClr val="7030A0"/>
              </a:solidFill>
              <a:latin typeface="Open Sans"/>
            </a:endParaRPr>
          </a:p>
          <a:p>
            <a:pPr algn="ctr"/>
            <a:r>
              <a:rPr lang="ar-SA" sz="2000" dirty="0" smtClean="0">
                <a:solidFill>
                  <a:srgbClr val="7030A0"/>
                </a:solidFill>
                <a:latin typeface="Open Sans"/>
              </a:rPr>
              <a:t>"</a:t>
            </a:r>
            <a:r>
              <a:rPr lang="id-ID" sz="2000" dirty="0" smtClean="0">
                <a:solidFill>
                  <a:srgbClr val="7030A0"/>
                </a:solidFill>
                <a:latin typeface="Open Sans"/>
              </a:rPr>
              <a:t>Aku </a:t>
            </a:r>
            <a:r>
              <a:rPr lang="id-ID" sz="2000" dirty="0">
                <a:solidFill>
                  <a:srgbClr val="7030A0"/>
                </a:solidFill>
                <a:latin typeface="Open Sans"/>
              </a:rPr>
              <a:t>telah tinggalkan pada kamu dua perkara. Kamu tidak akan sesat selama berpegang kepada keduanya, (yaitu) Kitab Allah dan Sunnah Rasul-Nya</a:t>
            </a:r>
            <a:r>
              <a:rPr lang="id-ID" sz="2000" dirty="0" smtClean="0">
                <a:solidFill>
                  <a:srgbClr val="7030A0"/>
                </a:solidFill>
                <a:latin typeface="Open Sans"/>
              </a:rPr>
              <a:t>.“</a:t>
            </a:r>
          </a:p>
          <a:p>
            <a:pPr algn="ctr"/>
            <a:r>
              <a:rPr lang="id-ID" sz="2000" dirty="0" smtClean="0">
                <a:solidFill>
                  <a:srgbClr val="7030A0"/>
                </a:solidFill>
                <a:latin typeface="Open Sans"/>
              </a:rPr>
              <a:t>(</a:t>
            </a:r>
            <a:r>
              <a:rPr lang="id-ID" sz="2000" dirty="0">
                <a:solidFill>
                  <a:srgbClr val="7030A0"/>
                </a:solidFill>
                <a:latin typeface="Open Sans"/>
              </a:rPr>
              <a:t>Hadits Shahih Lighairihi, H.R. Malik; al-Hakim, al-Baihaqi, Ibnu Nashr, Ibnu Hazm. Dishahihkan oleh Syaikh Salim al-Hilali di dalam At Ta’zhim wal Minnah fil Intisharis Sunnah, hlm. 12-13).</a:t>
            </a:r>
          </a:p>
        </p:txBody>
      </p:sp>
    </p:spTree>
    <p:extLst>
      <p:ext uri="{BB962C8B-B14F-4D97-AF65-F5344CB8AC3E}">
        <p14:creationId xmlns:p14="http://schemas.microsoft.com/office/powerpoint/2010/main" val="19185127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id-ID" dirty="0" smtClean="0">
                <a:solidFill>
                  <a:schemeClr val="accent6">
                    <a:lumMod val="75000"/>
                  </a:schemeClr>
                </a:solidFill>
                <a:latin typeface="Britannic Bold" panose="020B0903060703020204" pitchFamily="34" charset="0"/>
              </a:rPr>
              <a:t>AL QUR’AN POWER PERUBAHAN</a:t>
            </a:r>
            <a:endParaRPr lang="id-ID" dirty="0">
              <a:solidFill>
                <a:schemeClr val="accent6">
                  <a:lumMod val="75000"/>
                </a:schemeClr>
              </a:solidFill>
              <a:latin typeface="Britannic Bold" panose="020B0903060703020204" pitchFamily="34" charset="0"/>
            </a:endParaRPr>
          </a:p>
        </p:txBody>
      </p:sp>
      <p:sp>
        <p:nvSpPr>
          <p:cNvPr id="3" name="Content Placeholder 2"/>
          <p:cNvSpPr>
            <a:spLocks noGrp="1"/>
          </p:cNvSpPr>
          <p:nvPr>
            <p:ph sz="quarter" idx="1"/>
          </p:nvPr>
        </p:nvSpPr>
        <p:spPr/>
        <p:txBody>
          <a:bodyPr>
            <a:normAutofit fontScale="92500" lnSpcReduction="10000"/>
          </a:bodyPr>
          <a:lstStyle/>
          <a:p>
            <a:pPr marL="0" indent="0">
              <a:buNone/>
            </a:pPr>
            <a:r>
              <a:rPr lang="id-ID" sz="2800" dirty="0" smtClean="0">
                <a:solidFill>
                  <a:srgbClr val="00B050"/>
                </a:solidFill>
                <a:latin typeface="Britannic Bold" panose="020B0903060703020204" pitchFamily="34" charset="0"/>
              </a:rPr>
              <a:t>Al Qur’an merubah masyarakat yang jelek menjadi masyarakat terbaik. </a:t>
            </a:r>
          </a:p>
          <a:p>
            <a:pPr marL="0" indent="0">
              <a:buNone/>
            </a:pPr>
            <a:r>
              <a:rPr lang="id-ID" sz="2800" dirty="0" smtClean="0">
                <a:solidFill>
                  <a:srgbClr val="00B050"/>
                </a:solidFill>
                <a:latin typeface="Britannic Bold" panose="020B0903060703020204" pitchFamily="34" charset="0"/>
              </a:rPr>
              <a:t>Adapun </a:t>
            </a:r>
            <a:r>
              <a:rPr lang="id-ID" sz="2800" dirty="0">
                <a:solidFill>
                  <a:srgbClr val="00B050"/>
                </a:solidFill>
                <a:latin typeface="Britannic Bold" panose="020B0903060703020204" pitchFamily="34" charset="0"/>
              </a:rPr>
              <a:t>yang diubah antara lain aspek:</a:t>
            </a:r>
          </a:p>
          <a:p>
            <a:pPr marL="0" indent="0">
              <a:buNone/>
            </a:pPr>
            <a:r>
              <a:rPr lang="id-ID" sz="2800" dirty="0">
                <a:solidFill>
                  <a:srgbClr val="00B050"/>
                </a:solidFill>
                <a:latin typeface="Britannic Bold" panose="020B0903060703020204" pitchFamily="34" charset="0"/>
              </a:rPr>
              <a:t>[1] Kesyirikan</a:t>
            </a:r>
          </a:p>
          <a:p>
            <a:pPr marL="0" indent="0">
              <a:buNone/>
            </a:pPr>
            <a:r>
              <a:rPr lang="id-ID" sz="2800" dirty="0">
                <a:solidFill>
                  <a:srgbClr val="00B050"/>
                </a:solidFill>
                <a:latin typeface="Britannic Bold" panose="020B0903060703020204" pitchFamily="34" charset="0"/>
              </a:rPr>
              <a:t>[2] Kebodohan</a:t>
            </a:r>
          </a:p>
          <a:p>
            <a:pPr marL="0" indent="0">
              <a:buNone/>
            </a:pPr>
            <a:r>
              <a:rPr lang="id-ID" sz="2800" dirty="0">
                <a:solidFill>
                  <a:srgbClr val="00B050"/>
                </a:solidFill>
                <a:latin typeface="Britannic Bold" panose="020B0903060703020204" pitchFamily="34" charset="0"/>
              </a:rPr>
              <a:t>[3] Kezhaliman</a:t>
            </a:r>
          </a:p>
          <a:p>
            <a:pPr marL="0" indent="0">
              <a:buNone/>
            </a:pPr>
            <a:r>
              <a:rPr lang="id-ID" sz="2800" dirty="0">
                <a:solidFill>
                  <a:srgbClr val="00B050"/>
                </a:solidFill>
                <a:latin typeface="Britannic Bold" panose="020B0903060703020204" pitchFamily="34" charset="0"/>
              </a:rPr>
              <a:t>[4] Perbudakan</a:t>
            </a:r>
          </a:p>
          <a:p>
            <a:pPr marL="0" indent="0">
              <a:buNone/>
            </a:pPr>
            <a:r>
              <a:rPr lang="id-ID" sz="2800" dirty="0">
                <a:solidFill>
                  <a:srgbClr val="00B050"/>
                </a:solidFill>
                <a:latin typeface="Britannic Bold" panose="020B0903060703020204" pitchFamily="34" charset="0"/>
              </a:rPr>
              <a:t>[5] Menghinakan wanita</a:t>
            </a:r>
          </a:p>
        </p:txBody>
      </p:sp>
      <p:pic>
        <p:nvPicPr>
          <p:cNvPr id="6" name="Content Placeholder 5"/>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404518" y="2286000"/>
            <a:ext cx="4326732" cy="2884488"/>
          </a:xfrm>
        </p:spPr>
      </p:pic>
    </p:spTree>
    <p:extLst>
      <p:ext uri="{BB962C8B-B14F-4D97-AF65-F5344CB8AC3E}">
        <p14:creationId xmlns:p14="http://schemas.microsoft.com/office/powerpoint/2010/main" val="19637639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id-ID" dirty="0" smtClean="0">
                <a:solidFill>
                  <a:schemeClr val="accent4">
                    <a:lumMod val="50000"/>
                  </a:schemeClr>
                </a:solidFill>
                <a:latin typeface="Britannic Bold" panose="020B0903060703020204" pitchFamily="34" charset="0"/>
              </a:rPr>
              <a:t>AL QUR’AN POWER PERUBAHAN</a:t>
            </a:r>
            <a:endParaRPr lang="id-ID" dirty="0">
              <a:solidFill>
                <a:schemeClr val="accent4">
                  <a:lumMod val="50000"/>
                </a:schemeClr>
              </a:solidFill>
              <a:latin typeface="Britannic Bold" panose="020B0903060703020204" pitchFamily="34" charset="0"/>
            </a:endParaRPr>
          </a:p>
        </p:txBody>
      </p:sp>
      <p:sp>
        <p:nvSpPr>
          <p:cNvPr id="3" name="Content Placeholder 2"/>
          <p:cNvSpPr>
            <a:spLocks noGrp="1"/>
          </p:cNvSpPr>
          <p:nvPr>
            <p:ph sz="quarter" idx="1"/>
          </p:nvPr>
        </p:nvSpPr>
        <p:spPr>
          <a:xfrm>
            <a:off x="4876800" y="1600200"/>
            <a:ext cx="3886200" cy="4572000"/>
          </a:xfrm>
        </p:spPr>
        <p:txBody>
          <a:bodyPr>
            <a:normAutofit lnSpcReduction="10000"/>
          </a:bodyPr>
          <a:lstStyle/>
          <a:p>
            <a:pPr marL="0" indent="0">
              <a:buNone/>
            </a:pPr>
            <a:r>
              <a:rPr lang="id-ID" sz="2800" dirty="0">
                <a:solidFill>
                  <a:schemeClr val="tx1">
                    <a:lumMod val="85000"/>
                    <a:lumOff val="15000"/>
                  </a:schemeClr>
                </a:solidFill>
                <a:latin typeface="Britannic Bold" panose="020B0903060703020204" pitchFamily="34" charset="0"/>
              </a:rPr>
              <a:t>Merubahnya menjadi masyarakat yang :</a:t>
            </a:r>
          </a:p>
          <a:p>
            <a:pPr marL="0" indent="0">
              <a:buNone/>
            </a:pPr>
            <a:r>
              <a:rPr lang="id-ID" sz="2800" dirty="0">
                <a:solidFill>
                  <a:schemeClr val="tx1">
                    <a:lumMod val="85000"/>
                    <a:lumOff val="15000"/>
                  </a:schemeClr>
                </a:solidFill>
                <a:latin typeface="Britannic Bold" panose="020B0903060703020204" pitchFamily="34" charset="0"/>
              </a:rPr>
              <a:t>[1] Beriman</a:t>
            </a:r>
          </a:p>
          <a:p>
            <a:pPr marL="0" indent="0">
              <a:buNone/>
            </a:pPr>
            <a:r>
              <a:rPr lang="id-ID" sz="2800" dirty="0">
                <a:solidFill>
                  <a:schemeClr val="tx1">
                    <a:lumMod val="85000"/>
                    <a:lumOff val="15000"/>
                  </a:schemeClr>
                </a:solidFill>
                <a:latin typeface="Britannic Bold" panose="020B0903060703020204" pitchFamily="34" charset="0"/>
              </a:rPr>
              <a:t>[2] Berilmu</a:t>
            </a:r>
          </a:p>
          <a:p>
            <a:pPr marL="0" indent="0">
              <a:buNone/>
            </a:pPr>
            <a:r>
              <a:rPr lang="id-ID" sz="2800" dirty="0">
                <a:solidFill>
                  <a:schemeClr val="tx1">
                    <a:lumMod val="85000"/>
                    <a:lumOff val="15000"/>
                  </a:schemeClr>
                </a:solidFill>
                <a:latin typeface="Britannic Bold" panose="020B0903060703020204" pitchFamily="34" charset="0"/>
              </a:rPr>
              <a:t>[3] Berkeadilan</a:t>
            </a:r>
          </a:p>
          <a:p>
            <a:pPr marL="0" indent="0">
              <a:buNone/>
            </a:pPr>
            <a:r>
              <a:rPr lang="id-ID" sz="2800" dirty="0">
                <a:solidFill>
                  <a:schemeClr val="tx1">
                    <a:lumMod val="85000"/>
                    <a:lumOff val="15000"/>
                  </a:schemeClr>
                </a:solidFill>
                <a:latin typeface="Britannic Bold" panose="020B0903060703020204" pitchFamily="34" charset="0"/>
              </a:rPr>
              <a:t>[4] Menghilangkan perbudakan</a:t>
            </a:r>
          </a:p>
          <a:p>
            <a:pPr marL="0" indent="0">
              <a:buNone/>
            </a:pPr>
            <a:r>
              <a:rPr lang="id-ID" sz="2800" dirty="0">
                <a:solidFill>
                  <a:schemeClr val="tx1">
                    <a:lumMod val="85000"/>
                    <a:lumOff val="15000"/>
                  </a:schemeClr>
                </a:solidFill>
                <a:latin typeface="Britannic Bold" panose="020B0903060703020204" pitchFamily="34" charset="0"/>
              </a:rPr>
              <a:t>[5] Persamaan dan Pemuliaan kepada wanita</a:t>
            </a:r>
          </a:p>
        </p:txBody>
      </p:sp>
      <p:pic>
        <p:nvPicPr>
          <p:cNvPr id="5" name="Content Placeholder 4"/>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222035" y="2013983"/>
            <a:ext cx="4464265" cy="3744433"/>
          </a:xfrm>
        </p:spPr>
      </p:pic>
    </p:spTree>
    <p:extLst>
      <p:ext uri="{BB962C8B-B14F-4D97-AF65-F5344CB8AC3E}">
        <p14:creationId xmlns:p14="http://schemas.microsoft.com/office/powerpoint/2010/main" val="397472159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it-IT" dirty="0">
                <a:solidFill>
                  <a:schemeClr val="accent6"/>
                </a:solidFill>
                <a:latin typeface="Britannic Bold" panose="020B0903060703020204" pitchFamily="34" charset="0"/>
              </a:rPr>
              <a:t>B. Karakteristik Solusi Al-Qur'an</a:t>
            </a:r>
            <a:endParaRPr lang="id-ID" dirty="0">
              <a:solidFill>
                <a:schemeClr val="accent6"/>
              </a:solidFill>
              <a:latin typeface="Britannic Bold" panose="020B0903060703020204" pitchFamily="34" charset="0"/>
            </a:endParaRPr>
          </a:p>
        </p:txBody>
      </p:sp>
      <p:sp>
        <p:nvSpPr>
          <p:cNvPr id="3" name="Content Placeholder 2"/>
          <p:cNvSpPr>
            <a:spLocks noGrp="1"/>
          </p:cNvSpPr>
          <p:nvPr>
            <p:ph sz="quarter" idx="1"/>
          </p:nvPr>
        </p:nvSpPr>
        <p:spPr/>
        <p:txBody>
          <a:bodyPr>
            <a:normAutofit fontScale="62500" lnSpcReduction="20000"/>
          </a:bodyPr>
          <a:lstStyle/>
          <a:p>
            <a:pPr marL="0" indent="0">
              <a:buNone/>
            </a:pPr>
            <a:r>
              <a:rPr lang="id-ID" sz="2800" dirty="0">
                <a:solidFill>
                  <a:schemeClr val="accent3">
                    <a:lumMod val="50000"/>
                  </a:schemeClr>
                </a:solidFill>
                <a:latin typeface="Britannic Bold" panose="020B0903060703020204" pitchFamily="34" charset="0"/>
              </a:rPr>
              <a:t>[1] Menyelesaikan masalah secara </a:t>
            </a:r>
            <a:r>
              <a:rPr lang="id-ID" sz="2800" dirty="0" smtClean="0">
                <a:solidFill>
                  <a:schemeClr val="accent3">
                    <a:lumMod val="50000"/>
                  </a:schemeClr>
                </a:solidFill>
                <a:latin typeface="Britannic Bold" panose="020B0903060703020204" pitchFamily="34" charset="0"/>
              </a:rPr>
              <a:t>SISTEMATIS, </a:t>
            </a:r>
            <a:r>
              <a:rPr lang="id-ID" sz="2800" dirty="0">
                <a:solidFill>
                  <a:schemeClr val="accent3">
                    <a:lumMod val="50000"/>
                  </a:schemeClr>
                </a:solidFill>
                <a:latin typeface="Britannic Bold" panose="020B0903060703020204" pitchFamily="34" charset="0"/>
              </a:rPr>
              <a:t>yakni dari akarnya, menyeluruh, dan saling berkaitan (tidak tambal sulam).</a:t>
            </a:r>
          </a:p>
          <a:p>
            <a:pPr marL="0" indent="0">
              <a:buNone/>
            </a:pPr>
            <a:r>
              <a:rPr lang="id-ID" sz="2800" dirty="0">
                <a:solidFill>
                  <a:schemeClr val="accent3">
                    <a:lumMod val="50000"/>
                  </a:schemeClr>
                </a:solidFill>
                <a:latin typeface="Britannic Bold" panose="020B0903060703020204" pitchFamily="34" charset="0"/>
              </a:rPr>
              <a:t>[2] Menyelesaikan masalah dengan sangat </a:t>
            </a:r>
            <a:r>
              <a:rPr lang="id-ID" sz="2800" dirty="0" smtClean="0">
                <a:solidFill>
                  <a:schemeClr val="accent3">
                    <a:lumMod val="50000"/>
                  </a:schemeClr>
                </a:solidFill>
                <a:latin typeface="Britannic Bold" panose="020B0903060703020204" pitchFamily="34" charset="0"/>
              </a:rPr>
              <a:t>MANUSIAWI dengan </a:t>
            </a:r>
            <a:r>
              <a:rPr lang="id-ID" sz="2800" dirty="0">
                <a:solidFill>
                  <a:schemeClr val="accent3">
                    <a:lumMod val="50000"/>
                  </a:schemeClr>
                </a:solidFill>
                <a:latin typeface="Britannic Bold" panose="020B0903060703020204" pitchFamily="34" charset="0"/>
              </a:rPr>
              <a:t>cara sebagai berikut :</a:t>
            </a:r>
          </a:p>
          <a:p>
            <a:pPr marL="0" indent="0">
              <a:buNone/>
            </a:pPr>
            <a:r>
              <a:rPr lang="id-ID" sz="2800" dirty="0">
                <a:solidFill>
                  <a:schemeClr val="accent3">
                    <a:lumMod val="50000"/>
                  </a:schemeClr>
                </a:solidFill>
                <a:latin typeface="Britannic Bold" panose="020B0903060703020204" pitchFamily="34" charset="0"/>
              </a:rPr>
              <a:t>a. </a:t>
            </a:r>
            <a:r>
              <a:rPr lang="id-ID" sz="2800" dirty="0" smtClean="0">
                <a:solidFill>
                  <a:schemeClr val="accent3">
                    <a:lumMod val="50000"/>
                  </a:schemeClr>
                </a:solidFill>
                <a:latin typeface="Britannic Bold" panose="020B0903060703020204" pitchFamily="34" charset="0"/>
              </a:rPr>
              <a:t>BERTAHAP, </a:t>
            </a:r>
            <a:r>
              <a:rPr lang="id-ID" sz="2800" dirty="0">
                <a:solidFill>
                  <a:schemeClr val="accent3">
                    <a:lumMod val="50000"/>
                  </a:schemeClr>
                </a:solidFill>
                <a:latin typeface="Britannic Bold" panose="020B0903060703020204" pitchFamily="34" charset="0"/>
              </a:rPr>
              <a:t>yakni dimulai dari pemahaman, kesadaran hati kemudian barulah komitmen.</a:t>
            </a:r>
          </a:p>
          <a:p>
            <a:pPr marL="0" indent="0">
              <a:buNone/>
            </a:pPr>
            <a:r>
              <a:rPr lang="id-ID" sz="2800" dirty="0">
                <a:solidFill>
                  <a:schemeClr val="accent3">
                    <a:lumMod val="50000"/>
                  </a:schemeClr>
                </a:solidFill>
                <a:latin typeface="Britannic Bold" panose="020B0903060703020204" pitchFamily="34" charset="0"/>
              </a:rPr>
              <a:t>b. </a:t>
            </a:r>
            <a:r>
              <a:rPr lang="id-ID" sz="2800" dirty="0" smtClean="0">
                <a:solidFill>
                  <a:schemeClr val="accent3">
                    <a:lumMod val="50000"/>
                  </a:schemeClr>
                </a:solidFill>
                <a:latin typeface="Britannic Bold" panose="020B0903060703020204" pitchFamily="34" charset="0"/>
              </a:rPr>
              <a:t>PERSUASIF, </a:t>
            </a:r>
            <a:r>
              <a:rPr lang="id-ID" sz="2800" dirty="0">
                <a:solidFill>
                  <a:schemeClr val="accent3">
                    <a:lumMod val="50000"/>
                  </a:schemeClr>
                </a:solidFill>
                <a:latin typeface="Britannic Bold" panose="020B0903060703020204" pitchFamily="34" charset="0"/>
              </a:rPr>
              <a:t>yakni dimulai dengan kelembutan kecuali terpaksa</a:t>
            </a:r>
          </a:p>
          <a:p>
            <a:pPr marL="0" indent="0">
              <a:buNone/>
            </a:pPr>
            <a:r>
              <a:rPr lang="id-ID" sz="2800" dirty="0">
                <a:solidFill>
                  <a:schemeClr val="accent3">
                    <a:lumMod val="50000"/>
                  </a:schemeClr>
                </a:solidFill>
                <a:latin typeface="Britannic Bold" panose="020B0903060703020204" pitchFamily="34" charset="0"/>
              </a:rPr>
              <a:t>c. </a:t>
            </a:r>
            <a:r>
              <a:rPr lang="id-ID" sz="2800" dirty="0" smtClean="0">
                <a:solidFill>
                  <a:schemeClr val="accent3">
                    <a:lumMod val="50000"/>
                  </a:schemeClr>
                </a:solidFill>
                <a:latin typeface="Britannic Bold" panose="020B0903060703020204" pitchFamily="34" charset="0"/>
              </a:rPr>
              <a:t>REALISTIS,  </a:t>
            </a:r>
            <a:r>
              <a:rPr lang="id-ID" sz="2800" dirty="0">
                <a:solidFill>
                  <a:schemeClr val="accent3">
                    <a:lumMod val="50000"/>
                  </a:schemeClr>
                </a:solidFill>
                <a:latin typeface="Britannic Bold" panose="020B0903060703020204" pitchFamily="34" charset="0"/>
              </a:rPr>
              <a:t>yakni sesuai kemampuan manusia.</a:t>
            </a:r>
          </a:p>
          <a:p>
            <a:pPr marL="0" indent="0">
              <a:buNone/>
            </a:pPr>
            <a:r>
              <a:rPr lang="id-ID" sz="2800" dirty="0">
                <a:solidFill>
                  <a:schemeClr val="accent3">
                    <a:lumMod val="50000"/>
                  </a:schemeClr>
                </a:solidFill>
                <a:latin typeface="Britannic Bold" panose="020B0903060703020204" pitchFamily="34" charset="0"/>
              </a:rPr>
              <a:t>[3] Menyelesaikan masalah </a:t>
            </a:r>
            <a:r>
              <a:rPr lang="id-ID" sz="2800" dirty="0" smtClean="0">
                <a:solidFill>
                  <a:schemeClr val="accent3">
                    <a:lumMod val="50000"/>
                  </a:schemeClr>
                </a:solidFill>
                <a:latin typeface="Britannic Bold" panose="020B0903060703020204" pitchFamily="34" charset="0"/>
              </a:rPr>
              <a:t>BERSAMAAN dengan memberikan JALAN </a:t>
            </a:r>
            <a:r>
              <a:rPr lang="id-ID" sz="2800" dirty="0">
                <a:solidFill>
                  <a:schemeClr val="accent3">
                    <a:lumMod val="50000"/>
                  </a:schemeClr>
                </a:solidFill>
                <a:latin typeface="Britannic Bold" panose="020B0903060703020204" pitchFamily="34" charset="0"/>
              </a:rPr>
              <a:t>kebangkitan dan kemuliaan serta kejayaan.</a:t>
            </a:r>
          </a:p>
        </p:txBody>
      </p:sp>
      <p:pic>
        <p:nvPicPr>
          <p:cNvPr id="5" name="Content Placeholder 4"/>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724400" y="2133600"/>
            <a:ext cx="4006850" cy="3124200"/>
          </a:xfrm>
        </p:spPr>
      </p:pic>
    </p:spTree>
    <p:extLst>
      <p:ext uri="{BB962C8B-B14F-4D97-AF65-F5344CB8AC3E}">
        <p14:creationId xmlns:p14="http://schemas.microsoft.com/office/powerpoint/2010/main" val="12867901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id-ID" dirty="0" smtClean="0">
                <a:solidFill>
                  <a:schemeClr val="accent1">
                    <a:lumMod val="50000"/>
                  </a:schemeClr>
                </a:solidFill>
                <a:latin typeface="Britannic Bold" panose="020B0903060703020204" pitchFamily="34" charset="0"/>
              </a:rPr>
              <a:t>C. Tiga</a:t>
            </a:r>
            <a:r>
              <a:rPr lang="it-IT" dirty="0" smtClean="0">
                <a:solidFill>
                  <a:schemeClr val="accent1">
                    <a:lumMod val="50000"/>
                  </a:schemeClr>
                </a:solidFill>
                <a:latin typeface="Britannic Bold" panose="020B0903060703020204" pitchFamily="34" charset="0"/>
              </a:rPr>
              <a:t> </a:t>
            </a:r>
            <a:r>
              <a:rPr lang="it-IT" dirty="0">
                <a:solidFill>
                  <a:schemeClr val="accent1">
                    <a:lumMod val="50000"/>
                  </a:schemeClr>
                </a:solidFill>
                <a:latin typeface="Britannic Bold" panose="020B0903060703020204" pitchFamily="34" charset="0"/>
              </a:rPr>
              <a:t>langkah </a:t>
            </a:r>
            <a:r>
              <a:rPr lang="id-ID" dirty="0" smtClean="0">
                <a:solidFill>
                  <a:schemeClr val="accent1">
                    <a:lumMod val="50000"/>
                  </a:schemeClr>
                </a:solidFill>
                <a:latin typeface="Britannic Bold" panose="020B0903060703020204" pitchFamily="34" charset="0"/>
              </a:rPr>
              <a:t>SOLUSI Al Qur’an </a:t>
            </a:r>
            <a:r>
              <a:rPr lang="it-IT" dirty="0" smtClean="0">
                <a:solidFill>
                  <a:schemeClr val="accent1">
                    <a:lumMod val="50000"/>
                  </a:schemeClr>
                </a:solidFill>
                <a:latin typeface="Britannic Bold" panose="020B0903060703020204" pitchFamily="34" charset="0"/>
              </a:rPr>
              <a:t>sebagai </a:t>
            </a:r>
            <a:r>
              <a:rPr lang="it-IT" dirty="0">
                <a:solidFill>
                  <a:schemeClr val="accent1">
                    <a:lumMod val="50000"/>
                  </a:schemeClr>
                </a:solidFill>
                <a:latin typeface="Britannic Bold" panose="020B0903060703020204" pitchFamily="34" charset="0"/>
              </a:rPr>
              <a:t>berikut </a:t>
            </a:r>
            <a:endParaRPr lang="id-ID" dirty="0">
              <a:solidFill>
                <a:schemeClr val="accent1">
                  <a:lumMod val="50000"/>
                </a:schemeClr>
              </a:solidFill>
              <a:latin typeface="Britannic Bold" panose="020B0903060703020204" pitchFamily="34" charset="0"/>
            </a:endParaRPr>
          </a:p>
        </p:txBody>
      </p:sp>
      <p:sp>
        <p:nvSpPr>
          <p:cNvPr id="3" name="Content Placeholder 2"/>
          <p:cNvSpPr>
            <a:spLocks noGrp="1"/>
          </p:cNvSpPr>
          <p:nvPr>
            <p:ph sz="quarter" idx="1"/>
          </p:nvPr>
        </p:nvSpPr>
        <p:spPr>
          <a:xfrm>
            <a:off x="4811068" y="1828800"/>
            <a:ext cx="3886200" cy="3886200"/>
          </a:xfrm>
        </p:spPr>
        <p:txBody>
          <a:bodyPr>
            <a:normAutofit/>
          </a:bodyPr>
          <a:lstStyle/>
          <a:p>
            <a:pPr marL="0" indent="0">
              <a:buNone/>
            </a:pPr>
            <a:r>
              <a:rPr lang="id-ID" sz="2800" dirty="0">
                <a:solidFill>
                  <a:schemeClr val="bg2">
                    <a:lumMod val="25000"/>
                  </a:schemeClr>
                </a:solidFill>
                <a:latin typeface="Britannic Bold" panose="020B0903060703020204" pitchFamily="34" charset="0"/>
              </a:rPr>
              <a:t>[1] Dengan Tilawah</a:t>
            </a:r>
          </a:p>
          <a:p>
            <a:pPr marL="0" indent="0">
              <a:buNone/>
            </a:pPr>
            <a:r>
              <a:rPr lang="id-ID" sz="2800" dirty="0">
                <a:solidFill>
                  <a:schemeClr val="bg2">
                    <a:lumMod val="25000"/>
                  </a:schemeClr>
                </a:solidFill>
                <a:latin typeface="Britannic Bold" panose="020B0903060703020204" pitchFamily="34" charset="0"/>
              </a:rPr>
              <a:t>[2] Dengan Tazkiyah (Mensucikan hati)</a:t>
            </a:r>
          </a:p>
          <a:p>
            <a:pPr marL="0" indent="0">
              <a:buNone/>
            </a:pPr>
            <a:r>
              <a:rPr lang="id-ID" sz="2800" dirty="0">
                <a:solidFill>
                  <a:schemeClr val="bg2">
                    <a:lumMod val="25000"/>
                  </a:schemeClr>
                </a:solidFill>
                <a:latin typeface="Britannic Bold" panose="020B0903060703020204" pitchFamily="34" charset="0"/>
              </a:rPr>
              <a:t>[3] Dengan Ta'lim (Membina dengan tarbiyah)</a:t>
            </a:r>
          </a:p>
        </p:txBody>
      </p:sp>
      <p:pic>
        <p:nvPicPr>
          <p:cNvPr id="6" name="Content Placeholder 5"/>
          <p:cNvPicPr>
            <a:picLocks noGrp="1" noChangeAspect="1"/>
          </p:cNvPicPr>
          <p:nvPr>
            <p:ph sz="quarter" idx="2"/>
          </p:nvPr>
        </p:nvPicPr>
        <p:blipFill>
          <a:blip r:embed="rId3" cstate="print">
            <a:extLst>
              <a:ext uri="{28A0092B-C50C-407E-A947-70E740481C1C}">
                <a14:useLocalDpi xmlns:a14="http://schemas.microsoft.com/office/drawing/2010/main" val="0"/>
              </a:ext>
            </a:extLst>
          </a:blip>
          <a:stretch>
            <a:fillRect/>
          </a:stretch>
        </p:blipFill>
        <p:spPr>
          <a:xfrm>
            <a:off x="336308" y="1905000"/>
            <a:ext cx="4349992" cy="3276600"/>
          </a:xfrm>
        </p:spPr>
      </p:pic>
    </p:spTree>
    <p:extLst>
      <p:ext uri="{BB962C8B-B14F-4D97-AF65-F5344CB8AC3E}">
        <p14:creationId xmlns:p14="http://schemas.microsoft.com/office/powerpoint/2010/main" val="237613346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lstStyle/>
          <a:p>
            <a:pPr algn="ctr"/>
            <a:r>
              <a:rPr lang="id-ID" dirty="0" smtClean="0">
                <a:solidFill>
                  <a:srgbClr val="0070C0"/>
                </a:solidFill>
                <a:latin typeface="Britannic Bold" panose="020B0903060703020204" pitchFamily="34" charset="0"/>
              </a:rPr>
              <a:t>Tiga langkah </a:t>
            </a:r>
            <a:r>
              <a:rPr lang="id-ID" dirty="0">
                <a:solidFill>
                  <a:srgbClr val="0070C0"/>
                </a:solidFill>
                <a:latin typeface="Britannic Bold" panose="020B0903060703020204" pitchFamily="34" charset="0"/>
              </a:rPr>
              <a:t>SOLUSI Al Qur’an</a:t>
            </a:r>
          </a:p>
        </p:txBody>
      </p:sp>
      <p:sp>
        <p:nvSpPr>
          <p:cNvPr id="11" name="Content Placeholder 10"/>
          <p:cNvSpPr>
            <a:spLocks noGrp="1"/>
          </p:cNvSpPr>
          <p:nvPr>
            <p:ph sz="quarter" idx="1"/>
          </p:nvPr>
        </p:nvSpPr>
        <p:spPr/>
        <p:txBody>
          <a:bodyPr>
            <a:normAutofit fontScale="62500" lnSpcReduction="20000"/>
          </a:bodyPr>
          <a:lstStyle/>
          <a:p>
            <a:pPr marL="0" indent="0" algn="ctr">
              <a:buNone/>
            </a:pPr>
            <a:r>
              <a:rPr lang="ar-SA" sz="4400" b="1" dirty="0">
                <a:solidFill>
                  <a:schemeClr val="accent2">
                    <a:lumMod val="50000"/>
                  </a:schemeClr>
                </a:solidFill>
                <a:latin typeface="Arabic Typesetting" panose="03020402040406030203" pitchFamily="66" charset="-78"/>
                <a:cs typeface="Arabic Typesetting" panose="03020402040406030203" pitchFamily="66" charset="-78"/>
              </a:rPr>
              <a:t>هُوَ الَّذِي بَعَثَ فِي الْأُمِّيِّينَ رَسُولاً مِنْهُمْ يَتْلُو عَلَيْهِمْ ءَايَاتِهِ وَيُزَكِّيهِمْ وَيُعَلِّمُهُمُ الْكِتَابَ وَالْحِكْمَةَ وَإِنْ كَانُوا مِنْ قَبْلُ لَفِي ضَلاَلٍ مُبِينٍ</a:t>
            </a:r>
          </a:p>
          <a:p>
            <a:pPr marL="0" indent="0" algn="ctr">
              <a:buNone/>
            </a:pPr>
            <a:endParaRPr lang="id-ID" sz="2800" dirty="0">
              <a:solidFill>
                <a:schemeClr val="accent2">
                  <a:lumMod val="50000"/>
                </a:schemeClr>
              </a:solidFill>
              <a:latin typeface="Open Sans"/>
            </a:endParaRPr>
          </a:p>
          <a:p>
            <a:pPr marL="0" indent="0" algn="ctr">
              <a:buNone/>
            </a:pPr>
            <a:r>
              <a:rPr lang="id-ID" sz="3200" dirty="0">
                <a:solidFill>
                  <a:schemeClr val="accent2">
                    <a:lumMod val="50000"/>
                  </a:schemeClr>
                </a:solidFill>
                <a:latin typeface="Open Sans"/>
              </a:rPr>
              <a:t>“Dialah yang mengutus kepada kaum yang buta huruf seorang Rasul di antara mereka, yang membacakan aya-ayat-Nya kepada mereka, mensucikan mereka dan mengajarkan kepada mereka Kitab dan hikmah. Dan sesungguhnya mereka sebelumnya benar-benar dalam kesesatan yang nyata”</a:t>
            </a:r>
          </a:p>
          <a:p>
            <a:pPr marL="0" indent="0" algn="ctr">
              <a:buNone/>
            </a:pPr>
            <a:r>
              <a:rPr lang="id-ID" sz="3200" dirty="0">
                <a:solidFill>
                  <a:schemeClr val="accent2">
                    <a:lumMod val="50000"/>
                  </a:schemeClr>
                </a:solidFill>
                <a:latin typeface="Open Sans"/>
              </a:rPr>
              <a:t>(QS. Al Jumu’ah ayat 2</a:t>
            </a:r>
            <a:r>
              <a:rPr lang="id-ID" sz="3200" dirty="0" smtClean="0">
                <a:solidFill>
                  <a:schemeClr val="accent2">
                    <a:lumMod val="50000"/>
                  </a:schemeClr>
                </a:solidFill>
                <a:latin typeface="Open Sans"/>
              </a:rPr>
              <a:t>)</a:t>
            </a:r>
            <a:endParaRPr lang="id-ID" sz="3200" dirty="0">
              <a:solidFill>
                <a:schemeClr val="accent2">
                  <a:lumMod val="50000"/>
                </a:schemeClr>
              </a:solidFill>
              <a:latin typeface="Open Sans"/>
            </a:endParaRPr>
          </a:p>
        </p:txBody>
      </p:sp>
      <p:pic>
        <p:nvPicPr>
          <p:cNvPr id="13" name="Content Placeholder 12"/>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4845050" y="1931988"/>
            <a:ext cx="3886200" cy="3886200"/>
          </a:xfrm>
        </p:spPr>
      </p:pic>
    </p:spTree>
    <p:extLst>
      <p:ext uri="{BB962C8B-B14F-4D97-AF65-F5344CB8AC3E}">
        <p14:creationId xmlns:p14="http://schemas.microsoft.com/office/powerpoint/2010/main" val="273094125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fontScale="90000"/>
          </a:bodyPr>
          <a:lstStyle/>
          <a:p>
            <a:pPr algn="ctr"/>
            <a:r>
              <a:rPr lang="id-ID" dirty="0" smtClean="0">
                <a:solidFill>
                  <a:srgbClr val="7030A0"/>
                </a:solidFill>
                <a:latin typeface="Britannic Bold" panose="020B0903060703020204" pitchFamily="34" charset="0"/>
              </a:rPr>
              <a:t>Al Qur’an adalah Jamuan Allah SWT.</a:t>
            </a:r>
            <a:endParaRPr lang="id-ID" dirty="0">
              <a:solidFill>
                <a:srgbClr val="7030A0"/>
              </a:solidFill>
              <a:latin typeface="Britannic Bold" panose="020B0903060703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990" y="1600200"/>
            <a:ext cx="8022610" cy="4953000"/>
          </a:xfrm>
          <a:prstGeom prst="rect">
            <a:avLst/>
          </a:prstGeom>
        </p:spPr>
      </p:pic>
      <p:sp>
        <p:nvSpPr>
          <p:cNvPr id="3" name="Rectangle 2"/>
          <p:cNvSpPr/>
          <p:nvPr/>
        </p:nvSpPr>
        <p:spPr>
          <a:xfrm>
            <a:off x="609600" y="1676400"/>
            <a:ext cx="8001000" cy="4708981"/>
          </a:xfrm>
          <a:prstGeom prst="rect">
            <a:avLst/>
          </a:prstGeom>
        </p:spPr>
        <p:txBody>
          <a:bodyPr wrap="square">
            <a:spAutoFit/>
          </a:bodyPr>
          <a:lstStyle/>
          <a:p>
            <a:pPr algn="ctr"/>
            <a:r>
              <a:rPr lang="ar-SA" sz="3600" b="1" dirty="0" smtClean="0">
                <a:solidFill>
                  <a:schemeClr val="bg1"/>
                </a:solidFill>
                <a:latin typeface="Calibri" panose="020F0502020204030204" pitchFamily="34" charset="0"/>
                <a:cs typeface="Arabic Typesetting" panose="03020402040406030203" pitchFamily="66" charset="-78"/>
              </a:rPr>
              <a:t>أَخْبَرَنَا </a:t>
            </a:r>
            <a:r>
              <a:rPr lang="ar-SA" sz="3600" b="1" dirty="0">
                <a:solidFill>
                  <a:schemeClr val="bg1"/>
                </a:solidFill>
                <a:latin typeface="Calibri" panose="020F0502020204030204" pitchFamily="34" charset="0"/>
                <a:cs typeface="Arabic Typesetting" panose="03020402040406030203" pitchFamily="66" charset="-78"/>
              </a:rPr>
              <a:t>عَبْدُ اللَّهِ بْنُ خَالِدِ بْنِ حَازِمٍ حَدَّثَنَا مُحَمَّدُ بْنُ سَلَمَةَ حَدَّثَنَا أَبُو سِنَانٍ عَنْ أَبِي إِسْحَقَ عَنْ أَبِي الْأَحْوَصِ عَنْ عَبْدِ اللَّهِ قَالَ إِنَّ هَذَا الْقُرْآنَ مَأْدُبَةُ اللَّهِ فَخُذُوا مِنْهُ مَا اسْتَطَعْتُمْ فَإِنِّي لَا أَعْلَمُ شَيْئًا أَصْفَرَ مِنْ خَيْرٍ مِنْ بَيْتٍ لَيْسَ فِيهِ مِنْ كِتَابِ اللَّهِ شَيْءٌ وَإِنَّ الْقَلْبَ الَّذِي لَيْسَ فِيهِ مِنْ كِتَابِ اللَّهِ شَيْءٌ خَرِبٌ كَخَرَابِ الْبَيْتِ الَّذِي لَا سَاكِنَ لَهُ</a:t>
            </a:r>
          </a:p>
          <a:p>
            <a:pPr algn="ctr"/>
            <a:r>
              <a:rPr lang="id-ID" sz="2000" dirty="0">
                <a:solidFill>
                  <a:schemeClr val="bg1"/>
                </a:solidFill>
                <a:latin typeface="Calibri" panose="020F0502020204030204" pitchFamily="34" charset="0"/>
                <a:cs typeface="Arabic Typesetting" panose="03020402040406030203" pitchFamily="66" charset="-78"/>
              </a:rPr>
              <a:t>Artinya: “Sesungguhnya Al-Quran ini adalah </a:t>
            </a:r>
            <a:r>
              <a:rPr lang="id-ID" sz="2000" b="1" dirty="0" smtClean="0">
                <a:solidFill>
                  <a:schemeClr val="bg1"/>
                </a:solidFill>
                <a:latin typeface="Calibri" panose="020F0502020204030204" pitchFamily="34" charset="0"/>
                <a:cs typeface="Arabic Typesetting" panose="03020402040406030203" pitchFamily="66" charset="-78"/>
              </a:rPr>
              <a:t>JAMUAN ALLAH SWT</a:t>
            </a:r>
            <a:r>
              <a:rPr lang="id-ID" sz="2000" dirty="0" smtClean="0">
                <a:solidFill>
                  <a:schemeClr val="bg1"/>
                </a:solidFill>
                <a:latin typeface="Calibri" panose="020F0502020204030204" pitchFamily="34" charset="0"/>
                <a:cs typeface="Arabic Typesetting" panose="03020402040406030203" pitchFamily="66" charset="-78"/>
              </a:rPr>
              <a:t>, </a:t>
            </a:r>
            <a:r>
              <a:rPr lang="id-ID" sz="2000" dirty="0">
                <a:solidFill>
                  <a:schemeClr val="bg1"/>
                </a:solidFill>
                <a:latin typeface="Calibri" panose="020F0502020204030204" pitchFamily="34" charset="0"/>
                <a:cs typeface="Arabic Typesetting" panose="03020402040406030203" pitchFamily="66" charset="-78"/>
              </a:rPr>
              <a:t>maka ambillah darinya semampu kalian. Sungguh, aku tak mengetahui sesuatu yang lebih kosong dari kebaikan selain rumah yang di dalamnya tidak ada bacaan Al-Quran. Sungguh, hati yang di dalamnya tak ada bacaan Al-Quran adalah hancur seperti hancurnya rumah yang tidak berpenghuni”. (H.R. Ad-Darimi).</a:t>
            </a:r>
            <a:endParaRPr lang="id-ID" sz="12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08266277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a:bodyPr>
          <a:lstStyle/>
          <a:p>
            <a:pPr algn="ctr"/>
            <a:r>
              <a:rPr lang="id-ID" dirty="0">
                <a:solidFill>
                  <a:schemeClr val="bg2">
                    <a:lumMod val="75000"/>
                  </a:schemeClr>
                </a:solidFill>
                <a:latin typeface="Britannic Bold" panose="020B0903060703020204" pitchFamily="34" charset="0"/>
              </a:rPr>
              <a:t>1. Di saat sedih</a:t>
            </a:r>
          </a:p>
        </p:txBody>
      </p:sp>
      <p:sp>
        <p:nvSpPr>
          <p:cNvPr id="3" name="Rectangle 2"/>
          <p:cNvSpPr/>
          <p:nvPr/>
        </p:nvSpPr>
        <p:spPr>
          <a:xfrm>
            <a:off x="609600" y="1676400"/>
            <a:ext cx="8001000" cy="4585871"/>
          </a:xfrm>
          <a:prstGeom prst="rect">
            <a:avLst/>
          </a:prstGeom>
        </p:spPr>
        <p:txBody>
          <a:bodyPr wrap="square">
            <a:spAutoFit/>
          </a:bodyPr>
          <a:lstStyle/>
          <a:p>
            <a:pPr algn="ctr"/>
            <a:r>
              <a:rPr lang="ar-SA" sz="3600" b="1" dirty="0">
                <a:latin typeface="Calibri" panose="020F0502020204030204" pitchFamily="34" charset="0"/>
                <a:cs typeface="Arabic Typesetting" panose="03020402040406030203" pitchFamily="66" charset="-78"/>
              </a:rPr>
              <a:t>وَبَشِّرِ الَّذِينَ ءَامَنُوا وَعَمِلُوا الصّٰلِحٰتِ أَنَّ لَهُمْ جَنّٰتٍ تَجْرِى مِنْ تَحْتِهَا الْأَنْهٰرُ  ۖ  كُلَّمَا رُزِقُوا مِنْهَا مِنْ ثَمَرَةٍ رِّزْقًا  ۙ  قَالُوا هٰذَا الَّذِى رُزِقْنَا مِنْ قَبْلُ  ۖ  وَأُتُوا بِهِۦ مُتَشٰبِهًا  ۖ  وَلَهُمْ فِيهَآ أَزْوٰجٌ مُّطَهَّرَةٌ  ۖ  وَهُمْ فِيهَا خٰلِدُونَ</a:t>
            </a:r>
          </a:p>
          <a:p>
            <a:pPr algn="ctr"/>
            <a:endParaRPr lang="id-ID" sz="2400" b="1" dirty="0" smtClean="0">
              <a:latin typeface="Calibri" panose="020F0502020204030204" pitchFamily="34" charset="0"/>
              <a:cs typeface="Arabic Typesetting" panose="03020402040406030203" pitchFamily="66" charset="-78"/>
            </a:endParaRPr>
          </a:p>
          <a:p>
            <a:pPr algn="ctr"/>
            <a:r>
              <a:rPr lang="id-ID" sz="2000" dirty="0" smtClean="0">
                <a:latin typeface="Calibri" panose="020F0502020204030204" pitchFamily="34" charset="0"/>
                <a:cs typeface="Arabic Typesetting" panose="03020402040406030203" pitchFamily="66" charset="-78"/>
              </a:rPr>
              <a:t>“Dan </a:t>
            </a:r>
            <a:r>
              <a:rPr lang="id-ID" sz="2000" dirty="0">
                <a:latin typeface="Calibri" panose="020F0502020204030204" pitchFamily="34" charset="0"/>
                <a:cs typeface="Arabic Typesetting" panose="03020402040406030203" pitchFamily="66" charset="-78"/>
              </a:rPr>
              <a:t>sampaikanlah kabar gembira kepada orang-orang yang beriman dan berbuat kebajikan, bahwa untuk mereka (disediakan) surga-surga yang mengalir di bawahnya sungai-sungai. Setiap kali mereka diberi rezeki buah-buahan dari surga, mereka berkata, "Inilah rezeki yang diberikan kepada kami dahulu." Mereka telah diberi (buah-buahan) yang serupa. Dan di sana mereka (memperoleh) pasangan-pasangan yang suci. Mereka kekal di dalamnya."</a:t>
            </a:r>
          </a:p>
          <a:p>
            <a:pPr algn="ctr"/>
            <a:r>
              <a:rPr lang="id-ID" sz="2000" dirty="0">
                <a:latin typeface="Calibri" panose="020F0502020204030204" pitchFamily="34" charset="0"/>
                <a:cs typeface="Arabic Typesetting" panose="03020402040406030203" pitchFamily="66" charset="-78"/>
              </a:rPr>
              <a:t>(QS. Al-Baqarah: Ayat 25)</a:t>
            </a:r>
          </a:p>
        </p:txBody>
      </p:sp>
    </p:spTree>
    <p:extLst>
      <p:ext uri="{BB962C8B-B14F-4D97-AF65-F5344CB8AC3E}">
        <p14:creationId xmlns:p14="http://schemas.microsoft.com/office/powerpoint/2010/main" val="226288068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fontScale="90000"/>
          </a:bodyPr>
          <a:lstStyle/>
          <a:p>
            <a:pPr algn="ctr"/>
            <a:r>
              <a:rPr lang="id-ID" dirty="0">
                <a:solidFill>
                  <a:schemeClr val="accent2"/>
                </a:solidFill>
                <a:latin typeface="Britannic Bold" panose="020B0903060703020204" pitchFamily="34" charset="0"/>
              </a:rPr>
              <a:t>2. Memiliki dosa yang begitu banyak</a:t>
            </a:r>
          </a:p>
        </p:txBody>
      </p:sp>
      <p:sp>
        <p:nvSpPr>
          <p:cNvPr id="3" name="Rectangle 2"/>
          <p:cNvSpPr/>
          <p:nvPr/>
        </p:nvSpPr>
        <p:spPr>
          <a:xfrm>
            <a:off x="609600" y="1676400"/>
            <a:ext cx="8001000" cy="3970318"/>
          </a:xfrm>
          <a:prstGeom prst="rect">
            <a:avLst/>
          </a:prstGeom>
        </p:spPr>
        <p:txBody>
          <a:bodyPr wrap="square">
            <a:spAutoFit/>
          </a:bodyPr>
          <a:lstStyle/>
          <a:p>
            <a:pPr algn="ctr"/>
            <a:r>
              <a:rPr lang="ar-SA" sz="3600" b="1" dirty="0">
                <a:latin typeface="Calibri" panose="020F0502020204030204" pitchFamily="34" charset="0"/>
                <a:cs typeface="Arabic Typesetting" panose="03020402040406030203" pitchFamily="66" charset="-78"/>
              </a:rPr>
              <a:t>قُلْ يٰعِبَادِىَ الَّذِينَ أَسْرَفُوا عَلٰىٓ أَنْفُسِهِمْ لَا تَقْنَطُوا مِنْ رَّحْمَةِ اللَّهِ  ۚ  إِنَّ اللَّهَ يَغْفِرُ الذُّنُوبَ جَمِيعًا  ۚ  إِنَّهُ ۥ  هُوَ الْغَفُورُ الرَّحِيمُ</a:t>
            </a:r>
          </a:p>
          <a:p>
            <a:pPr algn="ctr"/>
            <a:endParaRPr lang="id-ID" sz="3600" b="1" dirty="0" smtClean="0">
              <a:latin typeface="Calibri" panose="020F0502020204030204" pitchFamily="34" charset="0"/>
              <a:cs typeface="Arabic Typesetting" panose="03020402040406030203" pitchFamily="66" charset="-78"/>
            </a:endParaRPr>
          </a:p>
          <a:p>
            <a:pPr algn="ctr"/>
            <a:r>
              <a:rPr lang="id-ID" sz="2400" b="1" dirty="0" smtClean="0">
                <a:latin typeface="Calibri" panose="020F0502020204030204" pitchFamily="34" charset="0"/>
                <a:cs typeface="Arabic Typesetting" panose="03020402040406030203" pitchFamily="66" charset="-78"/>
              </a:rPr>
              <a:t>Katakanlah</a:t>
            </a:r>
            <a:r>
              <a:rPr lang="id-ID" sz="2400" b="1" dirty="0">
                <a:latin typeface="Calibri" panose="020F0502020204030204" pitchFamily="34" charset="0"/>
                <a:cs typeface="Arabic Typesetting" panose="03020402040406030203" pitchFamily="66" charset="-78"/>
              </a:rPr>
              <a:t>, "Wahai hamba-hamba-Ku yang melampaui batas terhadap diri mereka sendiri! Janganlah kamu berputus asa dari rahmat Allah. Sesungguhnya Allah mengampuni dosa-dosa semuanya. Sungguh, Dialah Yang Maha Pengampun, Maha Penyayang."</a:t>
            </a:r>
          </a:p>
          <a:p>
            <a:pPr algn="ctr"/>
            <a:r>
              <a:rPr lang="id-ID" sz="2400" b="1" dirty="0">
                <a:latin typeface="Calibri" panose="020F0502020204030204" pitchFamily="34" charset="0"/>
                <a:cs typeface="Arabic Typesetting" panose="03020402040406030203" pitchFamily="66" charset="-78"/>
              </a:rPr>
              <a:t>(QS. Az-Zumar: Ayat 53)</a:t>
            </a:r>
          </a:p>
        </p:txBody>
      </p:sp>
    </p:spTree>
    <p:extLst>
      <p:ext uri="{BB962C8B-B14F-4D97-AF65-F5344CB8AC3E}">
        <p14:creationId xmlns:p14="http://schemas.microsoft.com/office/powerpoint/2010/main" val="314423867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a:bodyPr>
          <a:lstStyle/>
          <a:p>
            <a:pPr algn="ctr"/>
            <a:r>
              <a:rPr lang="id-ID" dirty="0">
                <a:solidFill>
                  <a:srgbClr val="7030A0"/>
                </a:solidFill>
                <a:latin typeface="Britannic Bold" panose="020B0903060703020204" pitchFamily="34" charset="0"/>
              </a:rPr>
              <a:t>3. Ketika </a:t>
            </a:r>
            <a:r>
              <a:rPr lang="id-ID" dirty="0" smtClean="0">
                <a:solidFill>
                  <a:srgbClr val="7030A0"/>
                </a:solidFill>
                <a:latin typeface="Britannic Bold" panose="020B0903060703020204" pitchFamily="34" charset="0"/>
              </a:rPr>
              <a:t>hati gundah resah</a:t>
            </a:r>
            <a:endParaRPr lang="id-ID" dirty="0">
              <a:solidFill>
                <a:srgbClr val="7030A0"/>
              </a:solidFill>
              <a:latin typeface="Britannic Bold" panose="020B0903060703020204" pitchFamily="34" charset="0"/>
            </a:endParaRPr>
          </a:p>
        </p:txBody>
      </p:sp>
      <p:sp>
        <p:nvSpPr>
          <p:cNvPr id="3" name="Rectangle 2"/>
          <p:cNvSpPr/>
          <p:nvPr/>
        </p:nvSpPr>
        <p:spPr>
          <a:xfrm>
            <a:off x="609600" y="1676400"/>
            <a:ext cx="8001000" cy="3354765"/>
          </a:xfrm>
          <a:prstGeom prst="rect">
            <a:avLst/>
          </a:prstGeom>
        </p:spPr>
        <p:txBody>
          <a:bodyPr wrap="square">
            <a:spAutoFit/>
          </a:bodyPr>
          <a:lstStyle/>
          <a:p>
            <a:pPr algn="ctr"/>
            <a:r>
              <a:rPr lang="ar-SA" sz="3600" b="1" dirty="0">
                <a:latin typeface="Calibri" panose="020F0502020204030204" pitchFamily="34" charset="0"/>
                <a:cs typeface="Arabic Typesetting" panose="03020402040406030203" pitchFamily="66" charset="-78"/>
              </a:rPr>
              <a:t>الَّذِينَ ءَامَنُوا وَتَطْمَئِنُّ قُلُوبُهُمْ بِذِكْرِ اللَّهِ  ۗ  أَلَا بِذِكْرِ اللَّهِ تَطْمَئِنُّ الْقُلُوبُ</a:t>
            </a:r>
          </a:p>
          <a:p>
            <a:pPr algn="ctr"/>
            <a:endParaRPr lang="id-ID" sz="3600" b="1" dirty="0" smtClean="0">
              <a:latin typeface="Calibri" panose="020F0502020204030204" pitchFamily="34" charset="0"/>
              <a:cs typeface="Arabic Typesetting" panose="03020402040406030203" pitchFamily="66" charset="-78"/>
            </a:endParaRPr>
          </a:p>
          <a:p>
            <a:pPr algn="ctr"/>
            <a:r>
              <a:rPr lang="id-ID" sz="2800" b="1" dirty="0" smtClean="0">
                <a:latin typeface="Calibri" panose="020F0502020204030204" pitchFamily="34" charset="0"/>
                <a:cs typeface="Arabic Typesetting" panose="03020402040406030203" pitchFamily="66" charset="-78"/>
              </a:rPr>
              <a:t>“(yaitu</a:t>
            </a:r>
            <a:r>
              <a:rPr lang="id-ID" sz="2800" b="1" dirty="0">
                <a:latin typeface="Calibri" panose="020F0502020204030204" pitchFamily="34" charset="0"/>
                <a:cs typeface="Arabic Typesetting" panose="03020402040406030203" pitchFamily="66" charset="-78"/>
              </a:rPr>
              <a:t>) orang-orang yang beriman dan hati mereka menjadi tenteram dengan mengingat Allah. Ingatlah, hanya dengan mengingat Allah hati menjadi tenteram."</a:t>
            </a:r>
          </a:p>
          <a:p>
            <a:pPr algn="ctr"/>
            <a:r>
              <a:rPr lang="id-ID" sz="2800" b="1" dirty="0">
                <a:latin typeface="Calibri" panose="020F0502020204030204" pitchFamily="34" charset="0"/>
                <a:cs typeface="Arabic Typesetting" panose="03020402040406030203" pitchFamily="66" charset="-78"/>
              </a:rPr>
              <a:t>(QS. Ar-Ra'd: Ayat 28)</a:t>
            </a:r>
          </a:p>
        </p:txBody>
      </p:sp>
    </p:spTree>
    <p:extLst>
      <p:ext uri="{BB962C8B-B14F-4D97-AF65-F5344CB8AC3E}">
        <p14:creationId xmlns:p14="http://schemas.microsoft.com/office/powerpoint/2010/main" val="219712205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fontScale="90000"/>
          </a:bodyPr>
          <a:lstStyle/>
          <a:p>
            <a:pPr algn="ctr"/>
            <a:r>
              <a:rPr lang="id-ID" dirty="0">
                <a:solidFill>
                  <a:schemeClr val="accent4">
                    <a:lumMod val="75000"/>
                  </a:schemeClr>
                </a:solidFill>
                <a:latin typeface="Britannic Bold" panose="020B0903060703020204" pitchFamily="34" charset="0"/>
              </a:rPr>
              <a:t>4. </a:t>
            </a:r>
            <a:r>
              <a:rPr lang="id-ID" dirty="0" smtClean="0">
                <a:solidFill>
                  <a:schemeClr val="accent4">
                    <a:lumMod val="75000"/>
                  </a:schemeClr>
                </a:solidFill>
                <a:latin typeface="Britannic Bold" panose="020B0903060703020204" pitchFamily="34" charset="0"/>
              </a:rPr>
              <a:t>Cemas </a:t>
            </a:r>
            <a:r>
              <a:rPr lang="id-ID" dirty="0">
                <a:solidFill>
                  <a:schemeClr val="accent4">
                    <a:lumMod val="75000"/>
                  </a:schemeClr>
                </a:solidFill>
                <a:latin typeface="Britannic Bold" panose="020B0903060703020204" pitchFamily="34" charset="0"/>
              </a:rPr>
              <a:t>karena belum bertemu jodoh</a:t>
            </a:r>
          </a:p>
        </p:txBody>
      </p:sp>
      <p:sp>
        <p:nvSpPr>
          <p:cNvPr id="3" name="Rectangle 2"/>
          <p:cNvSpPr/>
          <p:nvPr/>
        </p:nvSpPr>
        <p:spPr>
          <a:xfrm>
            <a:off x="609600" y="1676400"/>
            <a:ext cx="8001000" cy="4462760"/>
          </a:xfrm>
          <a:prstGeom prst="rect">
            <a:avLst/>
          </a:prstGeom>
        </p:spPr>
        <p:txBody>
          <a:bodyPr wrap="square">
            <a:spAutoFit/>
          </a:bodyPr>
          <a:lstStyle/>
          <a:p>
            <a:pPr algn="ctr" rtl="1"/>
            <a:r>
              <a:rPr lang="ar-SA" sz="3600" b="1" dirty="0">
                <a:latin typeface="Calibri" panose="020F0502020204030204" pitchFamily="34" charset="0"/>
                <a:cs typeface="Arabic Typesetting" panose="03020402040406030203" pitchFamily="66" charset="-78"/>
              </a:rPr>
              <a:t>وَمِنْ ءَايٰتِهِۦٓ أَنْ خَلَقَ لَكُمْ مِّنْ أَنْفُسِكُمْ أَزْوٰجًا لِّتَسْكُنُوٓا إِلَيْهَا وَجَعَلَ بَيْنَكُمْ مَّوَدَّةً وَرَحْمَةً  ۚ  إِنَّ فِى ذٰلِكَ لَءَايٰتٍ لِّقَوْمٍ يَتَفَكَّرُونَ</a:t>
            </a:r>
          </a:p>
          <a:p>
            <a:pPr algn="ctr" rtl="1"/>
            <a:endParaRPr lang="id-ID" sz="2000" b="1" dirty="0" smtClean="0">
              <a:latin typeface="Calibri" panose="020F0502020204030204" pitchFamily="34" charset="0"/>
              <a:cs typeface="Arabic Typesetting" panose="03020402040406030203" pitchFamily="66" charset="-78"/>
            </a:endParaRPr>
          </a:p>
          <a:p>
            <a:pPr algn="ctr" rtl="1"/>
            <a:r>
              <a:rPr lang="id-ID" sz="2400" b="1" dirty="0" smtClean="0">
                <a:latin typeface="Calibri" panose="020F0502020204030204" pitchFamily="34" charset="0"/>
                <a:cs typeface="Arabic Typesetting" panose="03020402040406030203" pitchFamily="66" charset="-78"/>
              </a:rPr>
              <a:t>“Dan </a:t>
            </a:r>
            <a:r>
              <a:rPr lang="id-ID" sz="2400" b="1" dirty="0">
                <a:latin typeface="Calibri" panose="020F0502020204030204" pitchFamily="34" charset="0"/>
                <a:cs typeface="Arabic Typesetting" panose="03020402040406030203" pitchFamily="66" charset="-78"/>
              </a:rPr>
              <a:t>di antara tanda-tanda (kebesaran)-Nya ialah Dia menciptakan pasangan-pasangan untukmu dari jenismu sendiri, agar kamu cenderung dan merasa tenteram kepadanya, dan Dia menjadikan di antaramu rasa kasih dan sayang. Sungguh, pada yang demikian itu benar-benar terdapat tanda-tanda (kebesaran Allah) bagi kaum yang berpikir."</a:t>
            </a:r>
          </a:p>
          <a:p>
            <a:pPr algn="ctr" rtl="1"/>
            <a:r>
              <a:rPr lang="id-ID" sz="2400" b="1" dirty="0">
                <a:latin typeface="Calibri" panose="020F0502020204030204" pitchFamily="34" charset="0"/>
                <a:cs typeface="Arabic Typesetting" panose="03020402040406030203" pitchFamily="66" charset="-78"/>
              </a:rPr>
              <a:t>(QS. Ar-Rum: Ayat 21)</a:t>
            </a:r>
          </a:p>
        </p:txBody>
      </p:sp>
    </p:spTree>
    <p:extLst>
      <p:ext uri="{BB962C8B-B14F-4D97-AF65-F5344CB8AC3E}">
        <p14:creationId xmlns:p14="http://schemas.microsoft.com/office/powerpoint/2010/main" val="76602937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fontScale="90000"/>
          </a:bodyPr>
          <a:lstStyle/>
          <a:p>
            <a:pPr algn="ctr"/>
            <a:r>
              <a:rPr lang="fi-FI" dirty="0">
                <a:solidFill>
                  <a:srgbClr val="FF0000"/>
                </a:solidFill>
                <a:latin typeface="Britannic Bold" panose="020B0903060703020204" pitchFamily="34" charset="0"/>
              </a:rPr>
              <a:t>5. Usaha kita tidak dihargai oleh orang lain</a:t>
            </a:r>
            <a:endParaRPr lang="id-ID" dirty="0">
              <a:solidFill>
                <a:srgbClr val="FF0000"/>
              </a:solidFill>
              <a:latin typeface="Britannic Bold" panose="020B0903060703020204" pitchFamily="34" charset="0"/>
            </a:endParaRPr>
          </a:p>
        </p:txBody>
      </p:sp>
      <p:sp>
        <p:nvSpPr>
          <p:cNvPr id="3" name="Rectangle 2"/>
          <p:cNvSpPr/>
          <p:nvPr/>
        </p:nvSpPr>
        <p:spPr>
          <a:xfrm>
            <a:off x="609600" y="1676400"/>
            <a:ext cx="8001000" cy="2923877"/>
          </a:xfrm>
          <a:prstGeom prst="rect">
            <a:avLst/>
          </a:prstGeom>
        </p:spPr>
        <p:txBody>
          <a:bodyPr wrap="square">
            <a:spAutoFit/>
          </a:bodyPr>
          <a:lstStyle/>
          <a:p>
            <a:pPr algn="ctr" rtl="1"/>
            <a:r>
              <a:rPr lang="ar-SA" sz="4400" b="1" dirty="0">
                <a:latin typeface="Calibri" panose="020F0502020204030204" pitchFamily="34" charset="0"/>
                <a:cs typeface="Arabic Typesetting" panose="03020402040406030203" pitchFamily="66" charset="-78"/>
              </a:rPr>
              <a:t>إِنَّ هٰذَا كَانَ لَكُمْ جَزَآءً وَكَانَ سَعْيُكُمْ مَّشْكُورًا</a:t>
            </a:r>
          </a:p>
          <a:p>
            <a:pPr algn="ctr"/>
            <a:endParaRPr lang="id-ID" sz="4400" b="1" dirty="0">
              <a:latin typeface="Calibri" panose="020F0502020204030204" pitchFamily="34" charset="0"/>
              <a:cs typeface="Arabic Typesetting" panose="03020402040406030203" pitchFamily="66" charset="-78"/>
            </a:endParaRPr>
          </a:p>
          <a:p>
            <a:pPr algn="ctr"/>
            <a:r>
              <a:rPr lang="id-ID" sz="3200" b="1" dirty="0">
                <a:latin typeface="Calibri" panose="020F0502020204030204" pitchFamily="34" charset="0"/>
                <a:cs typeface="Arabic Typesetting" panose="03020402040406030203" pitchFamily="66" charset="-78"/>
              </a:rPr>
              <a:t>"Inilah balasan untukmu, dan segala usahamu diterima dan diakui (Allah)."</a:t>
            </a:r>
          </a:p>
          <a:p>
            <a:pPr algn="ctr"/>
            <a:r>
              <a:rPr lang="id-ID" sz="3200" b="1" dirty="0">
                <a:latin typeface="Calibri" panose="020F0502020204030204" pitchFamily="34" charset="0"/>
                <a:cs typeface="Arabic Typesetting" panose="03020402040406030203" pitchFamily="66" charset="-78"/>
              </a:rPr>
              <a:t>(QS. Al-Insan: Ayat 22)</a:t>
            </a:r>
          </a:p>
        </p:txBody>
      </p:sp>
    </p:spTree>
    <p:extLst>
      <p:ext uri="{BB962C8B-B14F-4D97-AF65-F5344CB8AC3E}">
        <p14:creationId xmlns:p14="http://schemas.microsoft.com/office/powerpoint/2010/main" val="382825724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fontScale="90000"/>
          </a:bodyPr>
          <a:lstStyle/>
          <a:p>
            <a:pPr algn="ctr"/>
            <a:r>
              <a:rPr lang="nb-NO" dirty="0">
                <a:solidFill>
                  <a:srgbClr val="00B050"/>
                </a:solidFill>
                <a:latin typeface="Britannic Bold" panose="020B0903060703020204" pitchFamily="34" charset="0"/>
              </a:rPr>
              <a:t>6. </a:t>
            </a:r>
            <a:r>
              <a:rPr lang="nb-NO" dirty="0" smtClean="0">
                <a:solidFill>
                  <a:srgbClr val="00B050"/>
                </a:solidFill>
                <a:latin typeface="Britannic Bold" panose="020B0903060703020204" pitchFamily="34" charset="0"/>
              </a:rPr>
              <a:t>Orang</a:t>
            </a:r>
            <a:r>
              <a:rPr lang="id-ID" dirty="0" smtClean="0">
                <a:solidFill>
                  <a:srgbClr val="00B050"/>
                </a:solidFill>
                <a:latin typeface="Britannic Bold" panose="020B0903060703020204" pitchFamily="34" charset="0"/>
              </a:rPr>
              <a:t>-orang menghina diri </a:t>
            </a:r>
            <a:r>
              <a:rPr lang="nb-NO" dirty="0" smtClean="0">
                <a:solidFill>
                  <a:srgbClr val="00B050"/>
                </a:solidFill>
                <a:latin typeface="Britannic Bold" panose="020B0903060703020204" pitchFamily="34" charset="0"/>
              </a:rPr>
              <a:t>kita</a:t>
            </a:r>
            <a:endParaRPr lang="id-ID" dirty="0">
              <a:solidFill>
                <a:srgbClr val="00B050"/>
              </a:solidFill>
              <a:latin typeface="Britannic Bold" panose="020B0903060703020204" pitchFamily="34" charset="0"/>
            </a:endParaRPr>
          </a:p>
        </p:txBody>
      </p:sp>
      <p:sp>
        <p:nvSpPr>
          <p:cNvPr id="3" name="Rectangle 2"/>
          <p:cNvSpPr/>
          <p:nvPr/>
        </p:nvSpPr>
        <p:spPr>
          <a:xfrm>
            <a:off x="609600" y="1676400"/>
            <a:ext cx="8001000" cy="3970318"/>
          </a:xfrm>
          <a:prstGeom prst="rect">
            <a:avLst/>
          </a:prstGeom>
        </p:spPr>
        <p:txBody>
          <a:bodyPr wrap="square">
            <a:spAutoFit/>
          </a:bodyPr>
          <a:lstStyle/>
          <a:p>
            <a:pPr algn="ctr" rtl="1"/>
            <a:r>
              <a:rPr lang="ar-SA" sz="4400" b="1" dirty="0">
                <a:latin typeface="Calibri" panose="020F0502020204030204" pitchFamily="34" charset="0"/>
                <a:cs typeface="Arabic Typesetting" panose="03020402040406030203" pitchFamily="66" charset="-78"/>
              </a:rPr>
              <a:t>وَعِبَادُ الرَّحْمٰنِ الَّذِينَ يَمْشُونَ عَلَى الْأَرْضِ هَوْنًا وَإِذَا خَاطَبَهُمُ الْجٰهِلُونَ قَالُوا سَلٰمًا</a:t>
            </a:r>
          </a:p>
          <a:p>
            <a:pPr algn="ctr"/>
            <a:endParaRPr lang="id-ID" sz="4400" b="1" dirty="0" smtClean="0">
              <a:latin typeface="Calibri" panose="020F0502020204030204" pitchFamily="34" charset="0"/>
              <a:cs typeface="Arabic Typesetting" panose="03020402040406030203" pitchFamily="66" charset="-78"/>
            </a:endParaRPr>
          </a:p>
          <a:p>
            <a:pPr algn="ctr"/>
            <a:r>
              <a:rPr lang="id-ID" sz="2400" b="1" dirty="0" smtClean="0">
                <a:latin typeface="Calibri" panose="020F0502020204030204" pitchFamily="34" charset="0"/>
                <a:cs typeface="Arabic Typesetting" panose="03020402040406030203" pitchFamily="66" charset="-78"/>
              </a:rPr>
              <a:t>“Adapun </a:t>
            </a:r>
            <a:r>
              <a:rPr lang="id-ID" sz="2400" b="1" dirty="0">
                <a:latin typeface="Calibri" panose="020F0502020204030204" pitchFamily="34" charset="0"/>
                <a:cs typeface="Arabic Typesetting" panose="03020402040406030203" pitchFamily="66" charset="-78"/>
              </a:rPr>
              <a:t>hamba-hamba Tuhan Yang Maha Pengasih itu adalah orang-orang yang berjalan di bumi dengan rendah hati dan apabila orang-orang bodoh menyapa mereka (dengan kata-kata yang menghina), mereka mengucapkan, "salam,""</a:t>
            </a:r>
          </a:p>
          <a:p>
            <a:pPr algn="ctr"/>
            <a:r>
              <a:rPr lang="id-ID" sz="2400" b="1" dirty="0">
                <a:latin typeface="Calibri" panose="020F0502020204030204" pitchFamily="34" charset="0"/>
                <a:cs typeface="Arabic Typesetting" panose="03020402040406030203" pitchFamily="66" charset="-78"/>
              </a:rPr>
              <a:t>(QS. Al-Furqan: Ayat 63)</a:t>
            </a:r>
          </a:p>
        </p:txBody>
      </p:sp>
    </p:spTree>
    <p:extLst>
      <p:ext uri="{BB962C8B-B14F-4D97-AF65-F5344CB8AC3E}">
        <p14:creationId xmlns:p14="http://schemas.microsoft.com/office/powerpoint/2010/main" val="346924170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fontScale="90000"/>
          </a:bodyPr>
          <a:lstStyle/>
          <a:p>
            <a:pPr algn="ctr"/>
            <a:r>
              <a:rPr lang="nb-NO" dirty="0">
                <a:solidFill>
                  <a:schemeClr val="accent4">
                    <a:lumMod val="50000"/>
                  </a:schemeClr>
                </a:solidFill>
                <a:latin typeface="Britannic Bold" panose="020B0903060703020204" pitchFamily="34" charset="0"/>
              </a:rPr>
              <a:t>7. </a:t>
            </a:r>
            <a:r>
              <a:rPr lang="id-ID" dirty="0" smtClean="0">
                <a:solidFill>
                  <a:schemeClr val="accent4">
                    <a:lumMod val="50000"/>
                  </a:schemeClr>
                </a:solidFill>
                <a:latin typeface="Britannic Bold" panose="020B0903060703020204" pitchFamily="34" charset="0"/>
              </a:rPr>
              <a:t>Merasakan kesempitan re</a:t>
            </a:r>
            <a:r>
              <a:rPr lang="nb-NO" dirty="0" smtClean="0">
                <a:solidFill>
                  <a:schemeClr val="accent4">
                    <a:lumMod val="50000"/>
                  </a:schemeClr>
                </a:solidFill>
                <a:latin typeface="Britannic Bold" panose="020B0903060703020204" pitchFamily="34" charset="0"/>
              </a:rPr>
              <a:t>z</a:t>
            </a:r>
            <a:r>
              <a:rPr lang="id-ID" dirty="0" smtClean="0">
                <a:solidFill>
                  <a:schemeClr val="accent4">
                    <a:lumMod val="50000"/>
                  </a:schemeClr>
                </a:solidFill>
                <a:latin typeface="Britannic Bold" panose="020B0903060703020204" pitchFamily="34" charset="0"/>
              </a:rPr>
              <a:t>e</a:t>
            </a:r>
            <a:r>
              <a:rPr lang="nb-NO" dirty="0" smtClean="0">
                <a:solidFill>
                  <a:schemeClr val="accent4">
                    <a:lumMod val="50000"/>
                  </a:schemeClr>
                </a:solidFill>
                <a:latin typeface="Britannic Bold" panose="020B0903060703020204" pitchFamily="34" charset="0"/>
              </a:rPr>
              <a:t>ki</a:t>
            </a:r>
            <a:endParaRPr lang="id-ID" dirty="0">
              <a:solidFill>
                <a:schemeClr val="accent4">
                  <a:lumMod val="50000"/>
                </a:schemeClr>
              </a:solidFill>
              <a:latin typeface="Britannic Bold" panose="020B0903060703020204" pitchFamily="34" charset="0"/>
            </a:endParaRPr>
          </a:p>
        </p:txBody>
      </p:sp>
      <p:sp>
        <p:nvSpPr>
          <p:cNvPr id="3" name="Rectangle 2"/>
          <p:cNvSpPr/>
          <p:nvPr/>
        </p:nvSpPr>
        <p:spPr>
          <a:xfrm>
            <a:off x="609600" y="1676400"/>
            <a:ext cx="8001000" cy="3139321"/>
          </a:xfrm>
          <a:prstGeom prst="rect">
            <a:avLst/>
          </a:prstGeom>
        </p:spPr>
        <p:txBody>
          <a:bodyPr wrap="square">
            <a:spAutoFit/>
          </a:bodyPr>
          <a:lstStyle/>
          <a:p>
            <a:pPr algn="ctr" rtl="1"/>
            <a:r>
              <a:rPr lang="ar-SA" sz="4400" b="1" dirty="0">
                <a:latin typeface="Calibri" panose="020F0502020204030204" pitchFamily="34" charset="0"/>
                <a:cs typeface="Arabic Typesetting" panose="03020402040406030203" pitchFamily="66" charset="-78"/>
              </a:rPr>
              <a:t>وَمَنْ يُهَاجِرْ فِى سَبِيلِ اللَّهِ يَجِدْ فِى الْأَرْضِ مُرٰغَمًا كَثِيرًا وَسَعَةً  </a:t>
            </a:r>
            <a:r>
              <a:rPr lang="ar-SA" sz="4400" b="1" dirty="0" smtClean="0">
                <a:latin typeface="Calibri" panose="020F0502020204030204" pitchFamily="34" charset="0"/>
                <a:cs typeface="Arabic Typesetting" panose="03020402040406030203" pitchFamily="66" charset="-78"/>
              </a:rPr>
              <a:t>ۚ</a:t>
            </a:r>
            <a:endParaRPr lang="id-ID" sz="4400" b="1" dirty="0" smtClean="0">
              <a:latin typeface="Calibri" panose="020F0502020204030204" pitchFamily="34" charset="0"/>
              <a:cs typeface="Arabic Typesetting" panose="03020402040406030203" pitchFamily="66" charset="-78"/>
            </a:endParaRPr>
          </a:p>
          <a:p>
            <a:pPr algn="ctr"/>
            <a:endParaRPr lang="id-ID" sz="2800" b="1" dirty="0" smtClean="0">
              <a:latin typeface="Calibri" panose="020F0502020204030204" pitchFamily="34" charset="0"/>
              <a:cs typeface="Arabic Typesetting" panose="03020402040406030203" pitchFamily="66" charset="-78"/>
            </a:endParaRPr>
          </a:p>
          <a:p>
            <a:pPr algn="ctr"/>
            <a:r>
              <a:rPr lang="id-ID" sz="2800" b="1" dirty="0" smtClean="0">
                <a:latin typeface="Calibri" panose="020F0502020204030204" pitchFamily="34" charset="0"/>
                <a:cs typeface="Arabic Typesetting" panose="03020402040406030203" pitchFamily="66" charset="-78"/>
              </a:rPr>
              <a:t>“Dan </a:t>
            </a:r>
            <a:r>
              <a:rPr lang="id-ID" sz="2800" b="1" dirty="0">
                <a:latin typeface="Calibri" panose="020F0502020204030204" pitchFamily="34" charset="0"/>
                <a:cs typeface="Arabic Typesetting" panose="03020402040406030203" pitchFamily="66" charset="-78"/>
              </a:rPr>
              <a:t>barang siapa berhijrah di jalan Allah, niscaya mereka akan mendapatkan di Bumi ini tempat hijrah yang luas dan (rezeki) yang </a:t>
            </a:r>
            <a:r>
              <a:rPr lang="id-ID" sz="2800" b="1" dirty="0" smtClean="0">
                <a:latin typeface="Calibri" panose="020F0502020204030204" pitchFamily="34" charset="0"/>
                <a:cs typeface="Arabic Typesetting" panose="03020402040406030203" pitchFamily="66" charset="-78"/>
              </a:rPr>
              <a:t>banyak.”</a:t>
            </a:r>
          </a:p>
          <a:p>
            <a:pPr algn="ctr"/>
            <a:r>
              <a:rPr lang="id-ID" sz="2800" b="1" dirty="0">
                <a:latin typeface="Calibri" panose="020F0502020204030204" pitchFamily="34" charset="0"/>
                <a:cs typeface="Arabic Typesetting" panose="03020402040406030203" pitchFamily="66" charset="-78"/>
              </a:rPr>
              <a:t>(QS. An-Nisa': Ayat 100</a:t>
            </a:r>
            <a:r>
              <a:rPr lang="id-ID" sz="2800" b="1" dirty="0" smtClean="0">
                <a:latin typeface="Calibri" panose="020F0502020204030204" pitchFamily="34" charset="0"/>
                <a:cs typeface="Arabic Typesetting" panose="03020402040406030203" pitchFamily="66" charset="-78"/>
              </a:rPr>
              <a:t>)</a:t>
            </a:r>
          </a:p>
          <a:p>
            <a:pPr algn="ctr"/>
            <a:endParaRPr lang="id-ID" sz="1400" b="1" dirty="0">
              <a:latin typeface="Calibri" panose="020F0502020204030204" pitchFamily="34" charset="0"/>
              <a:cs typeface="Arabic Typesetting" panose="03020402040406030203" pitchFamily="66" charset="-78"/>
            </a:endParaRPr>
          </a:p>
        </p:txBody>
      </p:sp>
    </p:spTree>
    <p:extLst>
      <p:ext uri="{BB962C8B-B14F-4D97-AF65-F5344CB8AC3E}">
        <p14:creationId xmlns:p14="http://schemas.microsoft.com/office/powerpoint/2010/main" val="2186500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a:bodyPr>
          <a:lstStyle/>
          <a:p>
            <a:pPr algn="ctr"/>
            <a:r>
              <a:rPr lang="nb-NO" dirty="0" smtClean="0">
                <a:solidFill>
                  <a:srgbClr val="7030A0"/>
                </a:solidFill>
                <a:latin typeface="Britannic Bold" panose="020B0903060703020204" pitchFamily="34" charset="0"/>
              </a:rPr>
              <a:t>I</a:t>
            </a:r>
            <a:r>
              <a:rPr lang="id-ID" dirty="0" smtClean="0">
                <a:solidFill>
                  <a:srgbClr val="7030A0"/>
                </a:solidFill>
                <a:latin typeface="Britannic Bold" panose="020B0903060703020204" pitchFamily="34" charset="0"/>
              </a:rPr>
              <a:t>NGATLAH</a:t>
            </a:r>
            <a:endParaRPr lang="id-ID" dirty="0">
              <a:solidFill>
                <a:srgbClr val="7030A0"/>
              </a:solidFill>
              <a:latin typeface="Britannic Bold" panose="020B0903060703020204" pitchFamily="34" charset="0"/>
            </a:endParaRPr>
          </a:p>
        </p:txBody>
      </p:sp>
      <p:sp>
        <p:nvSpPr>
          <p:cNvPr id="3" name="Rectangle 2"/>
          <p:cNvSpPr/>
          <p:nvPr/>
        </p:nvSpPr>
        <p:spPr>
          <a:xfrm>
            <a:off x="609600" y="1676400"/>
            <a:ext cx="8001000" cy="3416320"/>
          </a:xfrm>
          <a:prstGeom prst="rect">
            <a:avLst/>
          </a:prstGeom>
        </p:spPr>
        <p:txBody>
          <a:bodyPr wrap="square">
            <a:spAutoFit/>
          </a:bodyPr>
          <a:lstStyle/>
          <a:p>
            <a:pPr algn="ctr"/>
            <a:r>
              <a:rPr lang="id-ID" sz="3600" b="1" dirty="0">
                <a:latin typeface="Calibri" panose="020F0502020204030204" pitchFamily="34" charset="0"/>
                <a:cs typeface="Arabic Typesetting" panose="03020402040406030203" pitchFamily="66" charset="-78"/>
              </a:rPr>
              <a:t>Allah tidak pernah menginginkan </a:t>
            </a:r>
            <a:r>
              <a:rPr lang="id-ID" sz="3600" b="1" dirty="0" smtClean="0">
                <a:latin typeface="Calibri" panose="020F0502020204030204" pitchFamily="34" charset="0"/>
                <a:cs typeface="Arabic Typesetting" panose="03020402040406030203" pitchFamily="66" charset="-78"/>
              </a:rPr>
              <a:t>KESULITAN untuk </a:t>
            </a:r>
            <a:r>
              <a:rPr lang="id-ID" sz="3600" b="1" dirty="0">
                <a:latin typeface="Calibri" panose="020F0502020204030204" pitchFamily="34" charset="0"/>
                <a:cs typeface="Arabic Typesetting" panose="03020402040406030203" pitchFamily="66" charset="-78"/>
              </a:rPr>
              <a:t>kita, dan Allah selalu menginginkan </a:t>
            </a:r>
            <a:r>
              <a:rPr lang="id-ID" sz="3600" b="1" dirty="0" smtClean="0">
                <a:latin typeface="Calibri" panose="020F0502020204030204" pitchFamily="34" charset="0"/>
                <a:cs typeface="Arabic Typesetting" panose="03020402040406030203" pitchFamily="66" charset="-78"/>
              </a:rPr>
              <a:t>KEBAIKAN </a:t>
            </a:r>
            <a:r>
              <a:rPr lang="id-ID" sz="3600" b="1" dirty="0">
                <a:latin typeface="Calibri" panose="020F0502020204030204" pitchFamily="34" charset="0"/>
                <a:cs typeface="Arabic Typesetting" panose="03020402040406030203" pitchFamily="66" charset="-78"/>
              </a:rPr>
              <a:t>untuk </a:t>
            </a:r>
            <a:r>
              <a:rPr lang="id-ID" sz="3600" b="1" dirty="0" smtClean="0">
                <a:latin typeface="Calibri" panose="020F0502020204030204" pitchFamily="34" charset="0"/>
                <a:cs typeface="Arabic Typesetting" panose="03020402040406030203" pitchFamily="66" charset="-78"/>
              </a:rPr>
              <a:t>kita.</a:t>
            </a:r>
          </a:p>
          <a:p>
            <a:pPr algn="ctr"/>
            <a:r>
              <a:rPr lang="id-ID" sz="3600" b="1" dirty="0">
                <a:latin typeface="Calibri" panose="020F0502020204030204" pitchFamily="34" charset="0"/>
                <a:cs typeface="Arabic Typesetting" panose="03020402040406030203" pitchFamily="66" charset="-78"/>
              </a:rPr>
              <a:t>Allah </a:t>
            </a:r>
            <a:r>
              <a:rPr lang="id-ID" sz="3600" b="1" dirty="0" smtClean="0">
                <a:latin typeface="Calibri" panose="020F0502020204030204" pitchFamily="34" charset="0"/>
                <a:cs typeface="Arabic Typesetting" panose="03020402040406030203" pitchFamily="66" charset="-78"/>
              </a:rPr>
              <a:t>SWT telah siapkan SOLUSI dibalik </a:t>
            </a:r>
            <a:r>
              <a:rPr lang="id-ID" sz="3600" b="1" dirty="0">
                <a:latin typeface="Calibri" panose="020F0502020204030204" pitchFamily="34" charset="0"/>
                <a:cs typeface="Arabic Typesetting" panose="03020402040406030203" pitchFamily="66" charset="-78"/>
              </a:rPr>
              <a:t>semua masalah-masalah yang kita dapatkan.</a:t>
            </a:r>
          </a:p>
        </p:txBody>
      </p:sp>
    </p:spTree>
    <p:extLst>
      <p:ext uri="{BB962C8B-B14F-4D97-AF65-F5344CB8AC3E}">
        <p14:creationId xmlns:p14="http://schemas.microsoft.com/office/powerpoint/2010/main" val="219963721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fontScale="90000"/>
          </a:bodyPr>
          <a:lstStyle/>
          <a:p>
            <a:pPr algn="ctr"/>
            <a:r>
              <a:rPr lang="id-ID" dirty="0" smtClean="0">
                <a:solidFill>
                  <a:srgbClr val="002060"/>
                </a:solidFill>
                <a:latin typeface="Britannic Bold" panose="020B0903060703020204" pitchFamily="34" charset="0"/>
              </a:rPr>
              <a:t>Menjauh Dari Al Qur’an Membuat Sempit Hati</a:t>
            </a:r>
            <a:endParaRPr lang="id-ID" dirty="0">
              <a:solidFill>
                <a:srgbClr val="002060"/>
              </a:solidFill>
              <a:latin typeface="Britannic Bold" panose="020B0903060703020204" pitchFamily="34" charset="0"/>
            </a:endParaRPr>
          </a:p>
        </p:txBody>
      </p:sp>
      <p:sp>
        <p:nvSpPr>
          <p:cNvPr id="3" name="Rectangle 2"/>
          <p:cNvSpPr/>
          <p:nvPr/>
        </p:nvSpPr>
        <p:spPr>
          <a:xfrm>
            <a:off x="609600" y="1676400"/>
            <a:ext cx="8001000" cy="2862322"/>
          </a:xfrm>
          <a:prstGeom prst="rect">
            <a:avLst/>
          </a:prstGeom>
        </p:spPr>
        <p:txBody>
          <a:bodyPr wrap="square">
            <a:spAutoFit/>
          </a:bodyPr>
          <a:lstStyle/>
          <a:p>
            <a:pPr algn="ctr" rtl="1"/>
            <a:r>
              <a:rPr lang="ar-SA" sz="3600" b="1" dirty="0">
                <a:solidFill>
                  <a:schemeClr val="accent2">
                    <a:lumMod val="75000"/>
                  </a:schemeClr>
                </a:solidFill>
                <a:latin typeface="Arabic Typesetting" panose="03020402040406030203" pitchFamily="66" charset="-78"/>
                <a:cs typeface="Arabic Typesetting" panose="03020402040406030203" pitchFamily="66" charset="-78"/>
              </a:rPr>
              <a:t>وَمَنْ أَعْرَضَ عَنْ ذِكْرِي فَإِنَّ لَهُ مَعِيشَةً ضَنْكًا وَنَحْشُرُهُ يَوْمَ الْقِيَامَةِ أَعْمَى</a:t>
            </a:r>
            <a:endParaRPr lang="id-ID" dirty="0" smtClean="0">
              <a:solidFill>
                <a:schemeClr val="accent2">
                  <a:lumMod val="75000"/>
                </a:schemeClr>
              </a:solidFill>
              <a:latin typeface="Calibri" panose="020F0502020204030204" pitchFamily="34" charset="0"/>
              <a:cs typeface="Arabic Typesetting" panose="03020402040406030203" pitchFamily="66" charset="-78"/>
            </a:endParaRPr>
          </a:p>
          <a:p>
            <a:pPr algn="ctr"/>
            <a:endParaRPr lang="id-ID" sz="2400" dirty="0" smtClean="0">
              <a:solidFill>
                <a:schemeClr val="accent2">
                  <a:lumMod val="75000"/>
                </a:schemeClr>
              </a:solidFill>
              <a:latin typeface="Calibri" panose="020F0502020204030204" pitchFamily="34" charset="0"/>
              <a:cs typeface="Arabic Typesetting" panose="03020402040406030203" pitchFamily="66" charset="-78"/>
            </a:endParaRPr>
          </a:p>
          <a:p>
            <a:pPr algn="ctr"/>
            <a:r>
              <a:rPr lang="id-ID" sz="2400" dirty="0" smtClean="0">
                <a:solidFill>
                  <a:schemeClr val="accent2">
                    <a:lumMod val="75000"/>
                  </a:schemeClr>
                </a:solidFill>
                <a:latin typeface="Calibri" panose="020F0502020204030204" pitchFamily="34" charset="0"/>
                <a:cs typeface="Arabic Typesetting" panose="03020402040406030203" pitchFamily="66" charset="-78"/>
              </a:rPr>
              <a:t>Artinya</a:t>
            </a:r>
            <a:r>
              <a:rPr lang="id-ID" sz="2400" dirty="0">
                <a:solidFill>
                  <a:schemeClr val="accent2">
                    <a:lumMod val="75000"/>
                  </a:schemeClr>
                </a:solidFill>
                <a:latin typeface="Calibri" panose="020F0502020204030204" pitchFamily="34" charset="0"/>
                <a:cs typeface="Arabic Typesetting" panose="03020402040406030203" pitchFamily="66" charset="-78"/>
              </a:rPr>
              <a:t>: “Dan barangsiapa yang berpaling dari peringatan-Ku, maka sesungguhnya baginya penghidupan yang sempit, dan Kami akan menghimpunkannya pada hari kiamat dalam keadaan buta</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a:t>
            </a:r>
          </a:p>
          <a:p>
            <a:pPr algn="ctr"/>
            <a:r>
              <a:rPr lang="fi-FI" sz="2400" dirty="0">
                <a:solidFill>
                  <a:schemeClr val="accent2">
                    <a:lumMod val="75000"/>
                  </a:schemeClr>
                </a:solidFill>
                <a:latin typeface="Calibri" panose="020F0502020204030204" pitchFamily="34" charset="0"/>
                <a:cs typeface="Arabic Typesetting" panose="03020402040406030203" pitchFamily="66" charset="-78"/>
              </a:rPr>
              <a:t>(QS. Thahaa ayat </a:t>
            </a:r>
            <a:r>
              <a:rPr lang="fi-FI" sz="2400" dirty="0" smtClean="0">
                <a:solidFill>
                  <a:schemeClr val="accent2">
                    <a:lumMod val="75000"/>
                  </a:schemeClr>
                </a:solidFill>
                <a:latin typeface="Calibri" panose="020F0502020204030204" pitchFamily="34" charset="0"/>
                <a:cs typeface="Arabic Typesetting" panose="03020402040406030203" pitchFamily="66" charset="-78"/>
              </a:rPr>
              <a:t>1</a:t>
            </a:r>
            <a:r>
              <a:rPr lang="id-ID" sz="2400" dirty="0" smtClean="0">
                <a:solidFill>
                  <a:schemeClr val="accent2">
                    <a:lumMod val="75000"/>
                  </a:schemeClr>
                </a:solidFill>
                <a:latin typeface="Calibri" panose="020F0502020204030204" pitchFamily="34" charset="0"/>
                <a:cs typeface="Arabic Typesetting" panose="03020402040406030203" pitchFamily="66" charset="-78"/>
              </a:rPr>
              <a:t>2</a:t>
            </a:r>
            <a:r>
              <a:rPr lang="fi-FI" sz="2400" dirty="0" smtClean="0">
                <a:solidFill>
                  <a:schemeClr val="accent2">
                    <a:lumMod val="75000"/>
                  </a:schemeClr>
                </a:solidFill>
                <a:latin typeface="Calibri" panose="020F0502020204030204" pitchFamily="34" charset="0"/>
                <a:cs typeface="Arabic Typesetting" panose="03020402040406030203" pitchFamily="66" charset="-78"/>
              </a:rPr>
              <a:t>4)</a:t>
            </a:r>
            <a:endParaRPr lang="fi-FI" sz="2400" dirty="0">
              <a:solidFill>
                <a:schemeClr val="accent2">
                  <a:lumMod val="75000"/>
                </a:schemeClr>
              </a:solidFill>
              <a:latin typeface="Calibri" panose="020F0502020204030204" pitchFamily="34" charset="0"/>
              <a:cs typeface="Arabic Typesetting" panose="03020402040406030203" pitchFamily="66" charset="-78"/>
            </a:endParaRPr>
          </a:p>
        </p:txBody>
      </p:sp>
    </p:spTree>
    <p:extLst>
      <p:ext uri="{BB962C8B-B14F-4D97-AF65-F5344CB8AC3E}">
        <p14:creationId xmlns:p14="http://schemas.microsoft.com/office/powerpoint/2010/main" val="168935067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0708"/>
            <a:ext cx="9144001" cy="688870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9547" y="0"/>
            <a:ext cx="4964906" cy="6858000"/>
          </a:xfrm>
          <a:prstGeom prst="rect">
            <a:avLst/>
          </a:prstGeom>
        </p:spPr>
      </p:pic>
    </p:spTree>
    <p:extLst>
      <p:ext uri="{BB962C8B-B14F-4D97-AF65-F5344CB8AC3E}">
        <p14:creationId xmlns:p14="http://schemas.microsoft.com/office/powerpoint/2010/main" val="60651362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p:txBody>
          <a:bodyPr>
            <a:normAutofit/>
          </a:bodyPr>
          <a:lstStyle/>
          <a:p>
            <a:pPr algn="ctr"/>
            <a:r>
              <a:rPr lang="id-ID" dirty="0" smtClean="0">
                <a:solidFill>
                  <a:schemeClr val="bg2">
                    <a:lumMod val="50000"/>
                  </a:schemeClr>
                </a:solidFill>
                <a:latin typeface="Britannic Bold" panose="020B0903060703020204" pitchFamily="34" charset="0"/>
              </a:rPr>
              <a:t>Rahman Ya Rahman</a:t>
            </a:r>
            <a:endParaRPr lang="id-ID" dirty="0">
              <a:solidFill>
                <a:schemeClr val="bg2">
                  <a:lumMod val="50000"/>
                </a:schemeClr>
              </a:solidFill>
              <a:latin typeface="Britannic Bold" panose="020B0903060703020204" pitchFamily="34" charset="0"/>
            </a:endParaRPr>
          </a:p>
        </p:txBody>
      </p:sp>
      <p:pic>
        <p:nvPicPr>
          <p:cNvPr id="2" name="Rahman Ya Rahman (Cover by Sabya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447800"/>
            <a:ext cx="9144000" cy="5143500"/>
          </a:xfrm>
          <a:prstGeom prst="rect">
            <a:avLst/>
          </a:prstGeom>
        </p:spPr>
      </p:pic>
    </p:spTree>
    <p:extLst>
      <p:ext uri="{BB962C8B-B14F-4D97-AF65-F5344CB8AC3E}">
        <p14:creationId xmlns:p14="http://schemas.microsoft.com/office/powerpoint/2010/main" val="55543087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1373"/>
            <a:ext cx="9144001" cy="5932227"/>
          </a:xfrm>
          <a:prstGeom prst="rect">
            <a:avLst/>
          </a:prstGeom>
        </p:spPr>
      </p:pic>
      <p:sp>
        <p:nvSpPr>
          <p:cNvPr id="2" name="Title 1"/>
          <p:cNvSpPr>
            <a:spLocks noGrp="1"/>
          </p:cNvSpPr>
          <p:nvPr>
            <p:ph type="ctrTitle"/>
          </p:nvPr>
        </p:nvSpPr>
        <p:spPr>
          <a:xfrm>
            <a:off x="371276" y="1295400"/>
            <a:ext cx="8401448" cy="3200400"/>
          </a:xfrm>
        </p:spPr>
        <p:txBody>
          <a:bodyPr>
            <a:noAutofit/>
          </a:bodyPr>
          <a:lstStyle/>
          <a:p>
            <a:pPr algn="ctr"/>
            <a:r>
              <a:rPr lang="ar-SA" sz="6000" b="1" dirty="0" smtClean="0">
                <a:solidFill>
                  <a:schemeClr val="tx1"/>
                </a:solidFill>
                <a:latin typeface="Britannic Bold" panose="020B0903060703020204" pitchFamily="34" charset="0"/>
                <a:cs typeface="ae_AlHor" panose="02060603050605020204" pitchFamily="18" charset="-78"/>
              </a:rPr>
              <a:t>S</a:t>
            </a:r>
            <a:r>
              <a:rPr lang="id-ID" sz="6000" b="1" dirty="0" smtClean="0">
                <a:solidFill>
                  <a:schemeClr val="tx1"/>
                </a:solidFill>
                <a:latin typeface="Britannic Bold" panose="020B0903060703020204" pitchFamily="34" charset="0"/>
                <a:cs typeface="ae_AlHor" panose="02060603050605020204" pitchFamily="18" charset="-78"/>
              </a:rPr>
              <a:t>EMOGA ALLAH SWT. MEMULIAKAN KITA DENGAN AL QUR’AN</a:t>
            </a:r>
            <a:endParaRPr lang="en-US" sz="3200" b="1" dirty="0">
              <a:solidFill>
                <a:schemeClr val="tx1"/>
              </a:solidFill>
              <a:latin typeface="Britannic Bold" pitchFamily="34" charset="0"/>
            </a:endParaRPr>
          </a:p>
        </p:txBody>
      </p:sp>
      <p:sp>
        <p:nvSpPr>
          <p:cNvPr id="7" name="Subtitle 2"/>
          <p:cNvSpPr>
            <a:spLocks noGrp="1"/>
          </p:cNvSpPr>
          <p:nvPr>
            <p:ph type="subTitle" idx="1"/>
          </p:nvPr>
        </p:nvSpPr>
        <p:spPr/>
        <p:txBody>
          <a:bodyPr>
            <a:normAutofit/>
          </a:bodyPr>
          <a:lstStyle/>
          <a:p>
            <a:pPr algn="ctr"/>
            <a:r>
              <a:rPr lang="id-ID" dirty="0" smtClean="0">
                <a:solidFill>
                  <a:schemeClr val="bg1"/>
                </a:solidFill>
                <a:latin typeface="Stencil" pitchFamily="82" charset="0"/>
              </a:rPr>
              <a:t>SAUNG ISTIQOMAH KBRI SINGAPORE</a:t>
            </a:r>
            <a:endParaRPr lang="en-US" dirty="0">
              <a:solidFill>
                <a:schemeClr val="bg1"/>
              </a:solidFill>
              <a:latin typeface="Stencil" pitchFamily="82" charset="0"/>
            </a:endParaRPr>
          </a:p>
        </p:txBody>
      </p:sp>
    </p:spTree>
    <p:extLst>
      <p:ext uri="{BB962C8B-B14F-4D97-AF65-F5344CB8AC3E}">
        <p14:creationId xmlns:p14="http://schemas.microsoft.com/office/powerpoint/2010/main" val="78325065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956</TotalTime>
  <Words>1411</Words>
  <Application>Microsoft Office PowerPoint</Application>
  <PresentationFormat>On-screen Show (4:3)</PresentationFormat>
  <Paragraphs>119</Paragraphs>
  <Slides>26</Slides>
  <Notes>6</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ae_AlHor</vt:lpstr>
      <vt:lpstr>Arabic Typesetting</vt:lpstr>
      <vt:lpstr>Arial</vt:lpstr>
      <vt:lpstr>Britannic Bold</vt:lpstr>
      <vt:lpstr>Calibri</vt:lpstr>
      <vt:lpstr>Open Sans</vt:lpstr>
      <vt:lpstr>Stencil</vt:lpstr>
      <vt:lpstr>Tw Cen MT</vt:lpstr>
      <vt:lpstr>Wingdings</vt:lpstr>
      <vt:lpstr>Wingdings 2</vt:lpstr>
      <vt:lpstr>Median</vt:lpstr>
      <vt:lpstr>PowerPoint Presentation</vt:lpstr>
      <vt:lpstr>AL QUR’AN SOLUSI SEMUA PROBLEMA</vt:lpstr>
      <vt:lpstr>Al Qur’an Solusi Segala Sesuatu</vt:lpstr>
      <vt:lpstr>MU’JIZAT AL QUR’AN</vt:lpstr>
      <vt:lpstr>Al Qur’an Bukan Untuk Menyusahkan</vt:lpstr>
      <vt:lpstr>A. Al Qur’an sebagai Solusi Abadi </vt:lpstr>
      <vt:lpstr>KEMULIAAN AL QUR’AN</vt:lpstr>
      <vt:lpstr>WARISAN AL QUR’AN</vt:lpstr>
      <vt:lpstr>AL QUR’AN POWER PERUBAHAN</vt:lpstr>
      <vt:lpstr>AL QUR’AN POWER PERUBAHAN</vt:lpstr>
      <vt:lpstr>B. Karakteristik Solusi Al-Qur'an</vt:lpstr>
      <vt:lpstr>C. Tiga langkah SOLUSI Al Qur’an sebagai berikut </vt:lpstr>
      <vt:lpstr>Tiga langkah SOLUSI Al Qur’an</vt:lpstr>
      <vt:lpstr>Al Qur’an adalah Jamuan Allah SWT.</vt:lpstr>
      <vt:lpstr>1. Di saat sedih</vt:lpstr>
      <vt:lpstr>2. Memiliki dosa yang begitu banyak</vt:lpstr>
      <vt:lpstr>3. Ketika hati gundah resah</vt:lpstr>
      <vt:lpstr>4. Cemas karena belum bertemu jodoh</vt:lpstr>
      <vt:lpstr>5. Usaha kita tidak dihargai oleh orang lain</vt:lpstr>
      <vt:lpstr>6. Orang-orang menghina diri kita</vt:lpstr>
      <vt:lpstr>7. Merasakan kesempitan rezeki</vt:lpstr>
      <vt:lpstr>INGATLAH</vt:lpstr>
      <vt:lpstr>Menjauh Dari Al Qur’an Membuat Sempit Hati</vt:lpstr>
      <vt:lpstr>PowerPoint Presentation</vt:lpstr>
      <vt:lpstr>Rahman Ya Rahman</vt:lpstr>
      <vt:lpstr>SEMOGA ALLAH SWT. MEMULIAKAN KITA DENGAN AL QUR’AN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Metode Pembelajaran</dc:title>
  <dc:creator>Hermawan</dc:creator>
  <cp:lastModifiedBy>HP</cp:lastModifiedBy>
  <cp:revision>95</cp:revision>
  <dcterms:created xsi:type="dcterms:W3CDTF">2017-09-28T07:23:52Z</dcterms:created>
  <dcterms:modified xsi:type="dcterms:W3CDTF">2018-03-31T23:07:10Z</dcterms:modified>
</cp:coreProperties>
</file>