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0"/>
  </p:notesMasterIdLst>
  <p:sldIdLst>
    <p:sldId id="256" r:id="rId3"/>
    <p:sldId id="266" r:id="rId4"/>
    <p:sldId id="257" r:id="rId5"/>
    <p:sldId id="265" r:id="rId6"/>
    <p:sldId id="269" r:id="rId7"/>
    <p:sldId id="268" r:id="rId8"/>
    <p:sldId id="267" r:id="rId9"/>
    <p:sldId id="270" r:id="rId10"/>
    <p:sldId id="271" r:id="rId11"/>
    <p:sldId id="272" r:id="rId12"/>
    <p:sldId id="273" r:id="rId13"/>
    <p:sldId id="274" r:id="rId14"/>
    <p:sldId id="276" r:id="rId15"/>
    <p:sldId id="275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302" r:id="rId37"/>
    <p:sldId id="301" r:id="rId38"/>
    <p:sldId id="300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6633"/>
    <a:srgbClr val="FF07BE"/>
    <a:srgbClr val="88FF63"/>
    <a:srgbClr val="FFFF00"/>
    <a:srgbClr val="B2B2B2"/>
    <a:srgbClr val="000000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7" d="100"/>
          <a:sy n="67" d="100"/>
        </p:scale>
        <p:origin x="-6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2FDE0-8C4C-4295-8104-B9465A2482A9}" type="datetimeFigureOut">
              <a:rPr lang="id-ID" smtClean="0"/>
              <a:pPr/>
              <a:t>11/11/2012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C875D-D892-44A0-92C8-9042E3D0DC6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C875D-D892-44A0-92C8-9042E3D0DC66}" type="slidenum">
              <a:rPr lang="id-ID" smtClean="0"/>
              <a:pPr/>
              <a:t>24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C211C-4D80-4D92-9CBF-2671B69485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E2021-45A9-4A17-AB2A-40A673F901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CA270-9EEA-4937-895E-22179F78B0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BBD59-ABA1-4251-AC4C-E1A7564D32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952AA-6439-4A59-8FBC-3CCFD97675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BB3C2-0FDA-4500-8F62-47F4CE7E68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B7004-C0A5-4CC8-98C0-C0CBAD4D4A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55072-F553-489F-9D5A-9A2018A982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AC5E2-A2B6-4616-99F6-8E8138567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F6B2A-917F-41A0-ACF5-C836BE47E0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A090C-3427-43AF-8BB5-97B5C1FCCA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07C59-066D-46B3-BD1F-38EF5ED708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E1DA7-CD15-4D0E-A578-375F204BAE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A96BA-E675-4280-A38B-7B6C9C22A6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6506A-9A53-4EC7-BB45-826D7D089A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97490-EE83-4308-8300-A3EDA0E800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B079C-6600-491C-8D70-A45CC76C4D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BA26A-37D5-48BA-8670-46D7367066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A9FFC-B260-4983-857B-8B8E164A8F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DD10B-E68A-499E-9F45-6D595C8261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1C2DF-5EAD-409E-8757-B8B33FA3F2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049F8-D6B7-4BE1-AA75-9DB62A9FA3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5B0AB1-8A74-44AB-BA7B-179D1346035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598E72-2C1F-43B4-8E1E-1FCF81E619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alal%20dan%20Baik%20Prinsip%20Makanan%20Kita.pptx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492125" y="0"/>
            <a:ext cx="8153400" cy="6477000"/>
            <a:chOff x="310" y="0"/>
            <a:chExt cx="5136" cy="4080"/>
          </a:xfrm>
        </p:grpSpPr>
        <p:sp>
          <p:nvSpPr>
            <p:cNvPr id="2055" name="AutoShape 7"/>
            <p:cNvSpPr>
              <a:spLocks noChangeArrowheads="1"/>
            </p:cNvSpPr>
            <p:nvPr/>
          </p:nvSpPr>
          <p:spPr bwMode="auto">
            <a:xfrm>
              <a:off x="310" y="0"/>
              <a:ext cx="5136" cy="4080"/>
            </a:xfrm>
            <a:prstGeom prst="horizontalScroll">
              <a:avLst>
                <a:gd name="adj" fmla="val 9861"/>
              </a:avLst>
            </a:prstGeom>
            <a:solidFill>
              <a:schemeClr val="tx1">
                <a:alpha val="5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050" name="WordArt 2"/>
            <p:cNvSpPr>
              <a:spLocks noChangeArrowheads="1" noChangeShapeType="1" noTextEdit="1"/>
            </p:cNvSpPr>
            <p:nvPr/>
          </p:nvSpPr>
          <p:spPr bwMode="auto">
            <a:xfrm>
              <a:off x="911" y="816"/>
              <a:ext cx="3936" cy="13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b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53882" dir="18900000" algn="ctr" rotWithShape="0">
                      <a:srgbClr val="1FFF1F"/>
                    </a:outerShdw>
                  </a:effectLst>
                  <a:latin typeface="Harrington"/>
                </a:rPr>
                <a:t>Perkembangan</a:t>
              </a:r>
            </a:p>
            <a:p>
              <a:pPr algn="ctr"/>
              <a:r>
                <a:rPr lang="id-ID" sz="3600" b="1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53882" dir="18900000" algn="ctr" rotWithShape="0">
                      <a:srgbClr val="1FFF1F"/>
                    </a:outerShdw>
                  </a:effectLst>
                  <a:latin typeface="Harrington"/>
                </a:rPr>
                <a:t>Teknologi Pangan</a:t>
              </a:r>
            </a:p>
          </p:txBody>
        </p:sp>
        <p:sp>
          <p:nvSpPr>
            <p:cNvPr id="205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983" y="2448"/>
              <a:ext cx="3792" cy="6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1FFF1F"/>
                  </a:solidFill>
                  <a:effectLst>
                    <a:outerShdw dist="107763" dir="18900000" algn="ctr" rotWithShape="0">
                      <a:srgbClr val="FFFF00"/>
                    </a:outerShdw>
                  </a:effectLst>
                  <a:latin typeface="Harrington"/>
                </a:rPr>
                <a:t>Halal Haram</a:t>
              </a:r>
            </a:p>
          </p:txBody>
        </p:sp>
        <p:sp>
          <p:nvSpPr>
            <p:cNvPr id="205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27" y="2160"/>
              <a:ext cx="1104" cy="2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 dirty="0">
                  <a:ln w="3175">
                    <a:solidFill>
                      <a:srgbClr val="66FFFF"/>
                    </a:solidFill>
                    <a:round/>
                    <a:headEnd/>
                    <a:tailEnd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dist="35921" dir="2700000" algn="ctr" rotWithShape="0">
                      <a:schemeClr val="bg1"/>
                    </a:outerShdw>
                  </a:effectLst>
                  <a:latin typeface="Harrington"/>
                </a:rPr>
                <a:t>&amp; status</a:t>
              </a:r>
            </a:p>
          </p:txBody>
        </p:sp>
      </p:grp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901825" y="5105400"/>
            <a:ext cx="533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</a:rPr>
              <a:t>Dr. Ir. Anton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</a:rPr>
              <a:t>Apriyantono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600200" y="2286000"/>
          <a:ext cx="4757738" cy="3873500"/>
        </p:xfrm>
        <a:graphic>
          <a:graphicData uri="http://schemas.openxmlformats.org/presentationml/2006/ole">
            <p:oleObj spid="_x0000_s14340" name="Photo Editor Photo" r:id="rId4" imgW="2285714" imgH="1714739" progId="">
              <p:embed/>
            </p:oleObj>
          </a:graphicData>
        </a:graphic>
      </p:graphicFrame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295400" y="609600"/>
            <a:ext cx="6477000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>
                <a:solidFill>
                  <a:schemeClr val="accent2"/>
                </a:solidFill>
                <a:latin typeface="Comic Sans MS" pitchFamily="66" charset="0"/>
              </a:rPr>
              <a:t>Teknologi pangan </a:t>
            </a:r>
          </a:p>
          <a:p>
            <a:r>
              <a:rPr lang="en-US" sz="3600">
                <a:solidFill>
                  <a:schemeClr val="accent2"/>
                </a:solidFill>
                <a:latin typeface="Comic Sans MS" pitchFamily="66" charset="0"/>
              </a:rPr>
              <a:t>		berkembang pesat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572000" y="5334000"/>
            <a:ext cx="3733800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36E4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36E400"/>
                </a:solidFill>
                <a:latin typeface="Comic Sans MS" pitchFamily="66" charset="0"/>
              </a:rPr>
              <a:t>Status kehalalan?</a:t>
            </a:r>
            <a:endParaRPr 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66800" y="685800"/>
            <a:ext cx="3505200" cy="2024063"/>
          </a:xfrm>
          <a:prstGeom prst="rect">
            <a:avLst/>
          </a:prstGeom>
          <a:noFill/>
          <a:ln w="9525">
            <a:solidFill>
              <a:srgbClr val="1FFF1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chemeClr val="bg1"/>
                </a:solidFill>
                <a:latin typeface="Comic Sans MS" pitchFamily="66" charset="0"/>
              </a:rPr>
              <a:t>Halal</a:t>
            </a:r>
          </a:p>
          <a:p>
            <a:pPr>
              <a:spcBef>
                <a:spcPct val="50000"/>
              </a:spcBef>
            </a:pPr>
            <a:r>
              <a:rPr lang="en-US" sz="3600">
                <a:solidFill>
                  <a:schemeClr val="bg1"/>
                </a:solidFill>
                <a:latin typeface="Comic Sans MS" pitchFamily="66" charset="0"/>
              </a:rPr>
              <a:t>Boleh atau diperkenankan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016000" y="3348038"/>
            <a:ext cx="3556000" cy="31226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>
                <a:solidFill>
                  <a:srgbClr val="1FFF1F"/>
                </a:solidFill>
                <a:latin typeface="Comic Sans MS" pitchFamily="66" charset="0"/>
              </a:rPr>
              <a:t>Haram</a:t>
            </a:r>
            <a:endParaRPr lang="en-US" sz="3600">
              <a:solidFill>
                <a:schemeClr val="bg1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3600">
                <a:solidFill>
                  <a:srgbClr val="1FFF1F"/>
                </a:solidFill>
                <a:latin typeface="Comic Sans MS" pitchFamily="66" charset="0"/>
              </a:rPr>
              <a:t>Tidak boleh,</a:t>
            </a:r>
            <a:r>
              <a:rPr lang="en-US" sz="3600">
                <a:solidFill>
                  <a:schemeClr val="bg1"/>
                </a:solidFill>
                <a:latin typeface="Comic Sans MS" pitchFamily="66" charset="0"/>
              </a:rPr>
              <a:t> atau </a:t>
            </a:r>
          </a:p>
          <a:p>
            <a:r>
              <a:rPr lang="en-US" sz="3600">
                <a:solidFill>
                  <a:srgbClr val="1FFF1F"/>
                </a:solidFill>
                <a:latin typeface="Comic Sans MS" pitchFamily="66" charset="0"/>
              </a:rPr>
              <a:t>tidak diperkenankan</a:t>
            </a:r>
            <a:endParaRPr lang="en-US" sz="36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6324600" y="5029200"/>
            <a:ext cx="2286000" cy="1320800"/>
          </a:xfrm>
          <a:prstGeom prst="rect">
            <a:avLst/>
          </a:prstGeom>
          <a:noFill/>
          <a:ln w="9525">
            <a:solidFill>
              <a:srgbClr val="00FAF4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>
                <a:solidFill>
                  <a:srgbClr val="FFFF00"/>
                </a:solidFill>
                <a:latin typeface="Comic Sans MS" pitchFamily="66" charset="0"/>
              </a:rPr>
              <a:t>Syubhat</a:t>
            </a:r>
          </a:p>
          <a:p>
            <a:pPr algn="r">
              <a:spcBef>
                <a:spcPct val="50000"/>
              </a:spcBef>
            </a:pPr>
            <a:r>
              <a:rPr lang="en-US" sz="3200">
                <a:solidFill>
                  <a:srgbClr val="FFFF00"/>
                </a:solidFill>
                <a:latin typeface="Comic Sans MS" pitchFamily="66" charset="0"/>
              </a:rPr>
              <a:t>Diragukan</a:t>
            </a:r>
            <a:endParaRPr lang="en-US" sz="3200">
              <a:latin typeface="Comic Sans MS" pitchFamily="66" charset="0"/>
            </a:endParaRPr>
          </a:p>
        </p:txBody>
      </p:sp>
      <p:grpSp>
        <p:nvGrpSpPr>
          <p:cNvPr id="3083" name="Group 11"/>
          <p:cNvGrpSpPr>
            <a:grpSpLocks/>
          </p:cNvGrpSpPr>
          <p:nvPr/>
        </p:nvGrpSpPr>
        <p:grpSpPr bwMode="auto">
          <a:xfrm>
            <a:off x="5029200" y="685800"/>
            <a:ext cx="4114800" cy="3429000"/>
            <a:chOff x="3168" y="432"/>
            <a:chExt cx="2592" cy="2160"/>
          </a:xfrm>
        </p:grpSpPr>
        <p:sp>
          <p:nvSpPr>
            <p:cNvPr id="3081" name="AutoShape 9"/>
            <p:cNvSpPr>
              <a:spLocks noChangeArrowheads="1"/>
            </p:cNvSpPr>
            <p:nvPr/>
          </p:nvSpPr>
          <p:spPr bwMode="auto">
            <a:xfrm flipH="1" flipV="1">
              <a:off x="3168" y="432"/>
              <a:ext cx="2592" cy="2160"/>
            </a:xfrm>
            <a:prstGeom prst="verticalScroll">
              <a:avLst>
                <a:gd name="adj" fmla="val 12500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3456" y="864"/>
              <a:ext cx="1968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3600">
                  <a:solidFill>
                    <a:srgbClr val="00FAF4"/>
                  </a:solidFill>
                  <a:latin typeface="Comic Sans MS" pitchFamily="66" charset="0"/>
                </a:rPr>
                <a:t>Diatur dalam Al-Quran </a:t>
              </a:r>
            </a:p>
            <a:p>
              <a:pPr algn="ctr"/>
              <a:r>
                <a:rPr lang="en-US" sz="3600">
                  <a:solidFill>
                    <a:srgbClr val="00FAF4"/>
                  </a:solidFill>
                  <a:latin typeface="Comic Sans MS" pitchFamily="66" charset="0"/>
                </a:rPr>
                <a:t>dan Hadis</a:t>
              </a:r>
              <a:endParaRPr lang="en-US" sz="3200">
                <a:solidFill>
                  <a:srgbClr val="00FAF4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876800"/>
            <a:ext cx="2667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38200" y="685800"/>
            <a:ext cx="7543800" cy="4151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Manusia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tidak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diperkenankan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membuat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hukum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kehalalan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sendiri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Namun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untuk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mengantisipasi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perkembangan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iptek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bisa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dilakukan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Qiyas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  <a:p>
            <a:pPr lvl="1"/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dengan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cara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ijtihad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baik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perseorangan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maupun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kolektif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.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Ijtihad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kolektif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disebut</a:t>
            </a:r>
            <a:endParaRPr lang="en-US" sz="2800" dirty="0">
              <a:solidFill>
                <a:srgbClr val="00B050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Ijma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86200"/>
            <a:ext cx="2667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873125" y="1676400"/>
            <a:ext cx="7391400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Dan makanlah makanan yang halal lagi baik dari apa yang Allah telah rezekikan kepadamu, dan bertakwalah kepada Allah yang kamu beriman kepadanya </a:t>
            </a:r>
          </a:p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(Al-Maaidah: 88)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7924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Sesungguhnya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Allah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hanya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mengharamkan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bagimu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bangkai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darah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daging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babi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dan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binatang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yang (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ketika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disembelih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)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disebut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nama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Lucida Calligraphy" pitchFamily="66" charset="0"/>
              </a:rPr>
              <a:t>selain</a:t>
            </a:r>
            <a:r>
              <a:rPr lang="en-US" b="1" dirty="0">
                <a:solidFill>
                  <a:srgbClr val="FFFF00"/>
                </a:solidFill>
                <a:latin typeface="Lucida Calligraphy" pitchFamily="66" charset="0"/>
              </a:rPr>
              <a:t> Allah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. 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Tetapi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barang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siapa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dalam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keadaan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terpaksa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(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memakannya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)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sedang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ia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tidak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menginginkannya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dan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tidak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(pula)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melampaui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batas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maka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tidak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ada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dosa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Lucida Calligraphy" pitchFamily="66" charset="0"/>
              </a:rPr>
              <a:t>baginya</a:t>
            </a:r>
            <a:r>
              <a:rPr lang="en-US" b="1" dirty="0">
                <a:solidFill>
                  <a:schemeClr val="bg1"/>
                </a:solidFill>
                <a:latin typeface="Lucida Calligraphy" pitchFamily="66" charset="0"/>
              </a:rPr>
              <a:t>. 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Sesungguhnya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Allah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maha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pengampun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lagi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maha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penyayang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(Al </a:t>
            </a:r>
            <a:r>
              <a:rPr lang="en-US" b="1" dirty="0" err="1">
                <a:solidFill>
                  <a:srgbClr val="00B050"/>
                </a:solidFill>
                <a:latin typeface="Lucida Calligraphy" pitchFamily="66" charset="0"/>
              </a:rPr>
              <a:t>Baqarah</a:t>
            </a:r>
            <a:r>
              <a:rPr lang="en-US" b="1" dirty="0">
                <a:solidFill>
                  <a:srgbClr val="00B050"/>
                </a:solidFill>
                <a:latin typeface="Lucida Calligraphy" pitchFamily="66" charset="0"/>
              </a:rPr>
              <a:t>: 173)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55613" y="1143000"/>
            <a:ext cx="8229600" cy="4487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8950" indent="-488950">
              <a:spcBef>
                <a:spcPct val="50000"/>
              </a:spcBef>
            </a:pPr>
            <a:r>
              <a:rPr lang="en-US" sz="3600" dirty="0" err="1">
                <a:solidFill>
                  <a:srgbClr val="FF0000"/>
                </a:solidFill>
                <a:latin typeface="Comic Sans MS" pitchFamily="66" charset="0"/>
              </a:rPr>
              <a:t>Bangkai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Hewan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mati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dengan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tidak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disembelih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termasuk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didalamnya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hewan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matinya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tercekik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dipukul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jatuh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ditanduk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atau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diterkam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oleh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hewan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buas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kecuali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kita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sempat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menyembelihnya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(Al-Maaidah:3).</a:t>
            </a: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Bangkai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boleh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dimakan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berdasarkan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hadis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:</a:t>
            </a: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bangkai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ikan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belalang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(</a:t>
            </a:r>
            <a:r>
              <a:rPr lang="en-US" sz="2800" dirty="0" err="1">
                <a:solidFill>
                  <a:srgbClr val="00B050"/>
                </a:solidFill>
                <a:latin typeface="Comic Sans MS" pitchFamily="66" charset="0"/>
              </a:rPr>
              <a:t>Hamka</a:t>
            </a:r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, 1982).</a:t>
            </a:r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7391400" y="3810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55613" y="647700"/>
            <a:ext cx="8229600" cy="5981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8950" indent="-488950">
              <a:spcBef>
                <a:spcPct val="50000"/>
              </a:spcBef>
            </a:pPr>
            <a:r>
              <a:rPr lang="en-US" sz="3600" dirty="0" err="1">
                <a:solidFill>
                  <a:srgbClr val="FF0000"/>
                </a:solidFill>
                <a:latin typeface="Comic Sans MS" pitchFamily="66" charset="0"/>
              </a:rPr>
              <a:t>Darah</a:t>
            </a:r>
            <a:endParaRPr lang="en-US" sz="3600" dirty="0">
              <a:solidFill>
                <a:srgbClr val="FF6699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Sering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kali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diistilahkan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sebagai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darah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mengalir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(Al-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An’aam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: 145).  </a:t>
            </a: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Maksudnya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: </a:t>
            </a:r>
          </a:p>
          <a:p>
            <a:pPr marL="679450" lvl="1"/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segala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macam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darah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keluar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pada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waktu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penyembelihan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(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mengalir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),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sedangkan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darah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tersisa</a:t>
            </a:r>
            <a:r>
              <a:rPr lang="en-US" sz="2800" dirty="0">
                <a:solidFill>
                  <a:srgbClr val="36E4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setelah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penyembelihan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ada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pada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setelah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dibersihkan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dibolehkan</a:t>
            </a:r>
            <a:r>
              <a:rPr lang="en-US" sz="2800" dirty="0">
                <a:solidFill>
                  <a:srgbClr val="36E4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Sabiq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1987).  </a:t>
            </a: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Dua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macam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darah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dibolehkan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yaitu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jantung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limpa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kebolehannya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didasarkan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pada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hadis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(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Hamka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1982). 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7315200" y="4572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5613" y="1143000"/>
            <a:ext cx="8229600" cy="4914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8950" indent="-488950">
              <a:spcBef>
                <a:spcPct val="50000"/>
              </a:spcBef>
            </a:pP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Daging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Babi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Kebanyakan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ulama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sepakat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bahwa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semua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bagian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babi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dapat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dimakan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adalah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haram</a:t>
            </a:r>
            <a:endParaRPr lang="en-US" sz="28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termasuk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lemak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tulang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babi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dan</a:t>
            </a:r>
            <a:endParaRPr lang="en-US" sz="28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semua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produk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mengandung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bahan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tersebut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atau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dibuat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dengan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bahan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tersebut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.</a:t>
            </a: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Tersirat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dalam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keputusan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fatwa MUI September 1994 (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Majelis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Ulama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Indonesia, 2000).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>
            <a:off x="7162800" y="5334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339725" y="377825"/>
            <a:ext cx="8458200" cy="6096000"/>
          </a:xfrm>
          <a:prstGeom prst="plaque">
            <a:avLst>
              <a:gd name="adj" fmla="val 6741"/>
            </a:avLst>
          </a:prstGeom>
          <a:solidFill>
            <a:schemeClr val="tx2">
              <a:alpha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30225" y="1143000"/>
            <a:ext cx="807878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Hewan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ketika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disembelih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disebut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nama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</a:rPr>
              <a:t>selain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 Allah</a:t>
            </a:r>
            <a:r>
              <a:rPr lang="en-US" sz="3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Hal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ini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juga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berarti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untuk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semua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binatang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disembelih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untuk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selain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Allah (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Hamka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, 1984) 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untuk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sesajian</a:t>
            </a: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 marL="952500" lvl="1" indent="-273050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beserta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semua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bagian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dapat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dimakan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produk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turunan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dari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bahan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omic Sans MS" pitchFamily="66" charset="0"/>
              </a:rPr>
              <a:t>ini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..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dan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janganlah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kamu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memakan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binatang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yang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tidak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disebut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nama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Allah (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ketika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menyembelihnya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),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sesungguhnya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hal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itu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suatu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kefasikan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.. (Al-</a:t>
            </a:r>
            <a:r>
              <a:rPr lang="en-US" sz="2000" dirty="0" err="1">
                <a:solidFill>
                  <a:srgbClr val="88FF63"/>
                </a:solidFill>
                <a:latin typeface="Lucida Calligraphy" pitchFamily="66" charset="0"/>
              </a:rPr>
              <a:t>An’aam</a:t>
            </a:r>
            <a:r>
              <a:rPr lang="en-US" sz="2000" dirty="0">
                <a:solidFill>
                  <a:srgbClr val="88FF63"/>
                </a:solidFill>
                <a:latin typeface="Lucida Calligraphy" pitchFamily="66" charset="0"/>
              </a:rPr>
              <a:t> : 121)</a:t>
            </a:r>
          </a:p>
        </p:txBody>
      </p:sp>
      <p:sp>
        <p:nvSpPr>
          <p:cNvPr id="20485" name="WordArt 5"/>
          <p:cNvSpPr>
            <a:spLocks noChangeArrowheads="1" noChangeShapeType="1" noTextEdit="1"/>
          </p:cNvSpPr>
          <p:nvPr/>
        </p:nvSpPr>
        <p:spPr bwMode="auto">
          <a:xfrm>
            <a:off x="7391400" y="4572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63500" dir="18412194" algn="ctr" rotWithShape="0">
                    <a:schemeClr val="bg1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5613" y="1157288"/>
            <a:ext cx="8229600" cy="52014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Basmallah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saat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penyembelihan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(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Hamka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, 1982</a:t>
            </a:r>
            <a:r>
              <a:rPr lang="en-US" sz="2800" dirty="0">
                <a:solidFill>
                  <a:srgbClr val="FF6699"/>
                </a:solidFill>
                <a:latin typeface="Comic Sans MS" pitchFamily="66" charset="0"/>
              </a:rPr>
              <a:t>)</a:t>
            </a:r>
            <a:endParaRPr lang="en-US" sz="28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Wajib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Al-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An’aam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: 121</a:t>
            </a: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Sunnah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Hadis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Aisyah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yang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dirawikan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oleh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Bukhari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, An-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Nasa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-I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dan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Ibnu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Majah</a:t>
            </a:r>
            <a:endParaRPr lang="en-US" dirty="0">
              <a:solidFill>
                <a:schemeClr val="accent2"/>
              </a:solidFill>
              <a:latin typeface="Comic Sans MS" pitchFamily="66" charset="0"/>
              <a:sym typeface="Wingdings" pitchFamily="2" charset="2"/>
            </a:endParaRPr>
          </a:p>
          <a:p>
            <a:pPr marL="1133475" lvl="1" indent="-454025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suatu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kaum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datang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kepada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kami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membawakan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kami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daging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tetapi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kami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tidak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tahu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apakah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disebut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nama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Allah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atasnya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atau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tidak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. 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Maka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Rasullullah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saw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menjawab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“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kamu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sendiri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membaca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bismillah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atasnya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lalu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makanlah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!” 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Berkata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merawikan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“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Mereka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itu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masih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dekat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kepada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zaman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kufur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.”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Artinya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baru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masuk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Islam).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1507" name="WordArt 3"/>
          <p:cNvSpPr>
            <a:spLocks noChangeArrowheads="1" noChangeShapeType="1" noTextEdit="1"/>
          </p:cNvSpPr>
          <p:nvPr/>
        </p:nvSpPr>
        <p:spPr bwMode="auto">
          <a:xfrm>
            <a:off x="3413125" y="457200"/>
            <a:ext cx="23145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3012"/>
                    </a:gs>
                    <a:gs pos="15000">
                      <a:srgbClr val="A65528"/>
                    </a:gs>
                    <a:gs pos="35000">
                      <a:srgbClr val="D49E6C"/>
                    </a:gs>
                    <a:gs pos="50000">
                      <a:srgbClr val="D6B19C"/>
                    </a:gs>
                    <a:gs pos="65000">
                      <a:srgbClr val="D49E6C"/>
                    </a:gs>
                    <a:gs pos="85000">
                      <a:srgbClr val="A65528"/>
                    </a:gs>
                    <a:gs pos="100000">
                      <a:srgbClr val="663012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Khilafiyah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54025" y="1265238"/>
            <a:ext cx="8229600" cy="495520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8950" indent="-488950">
              <a:spcBef>
                <a:spcPct val="50000"/>
              </a:spcBef>
            </a:pP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Sembelihan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ahli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kitab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Hamka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1982,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Qardlawi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1976) </a:t>
            </a: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Halal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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Al-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Maaidah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ayat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5</a:t>
            </a:r>
          </a:p>
          <a:p>
            <a:pPr marL="1323975" lvl="2">
              <a:spcBef>
                <a:spcPct val="50000"/>
              </a:spcBef>
            </a:pPr>
            <a:r>
              <a:rPr lang="en-US" dirty="0">
                <a:solidFill>
                  <a:srgbClr val="CC66FF"/>
                </a:solidFill>
                <a:latin typeface="Lucida Calligraphy" pitchFamily="66" charset="0"/>
              </a:rPr>
              <a:t>…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dan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makanan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orang-orang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yang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diberi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AlKitab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itu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halal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bagimu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,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dan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makanan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kamu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halal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bagi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mereka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Lucida Calligraphy" pitchFamily="66" charset="0"/>
              </a:rPr>
              <a:t>…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679450" lvl="1">
              <a:spcBef>
                <a:spcPct val="50000"/>
              </a:spcBef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Boleh</a:t>
            </a:r>
            <a:r>
              <a:rPr lang="en-US" dirty="0">
                <a:solidFill>
                  <a:srgbClr val="36E400"/>
                </a:solidFill>
                <a:latin typeface="Comic Sans MS" pitchFamily="66" charset="0"/>
              </a:rPr>
              <a:t>: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selain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babi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&amp;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cara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penyembelihannya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islami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menggunakan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pisau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tajam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memotong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urat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lehernya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hewan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mengeluarkan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darah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pada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waktu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disembelih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yang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berarti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hewan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belum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mati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disembelih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walaupun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dipingsankan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dulu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sebelumnya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Hamka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1982)</a:t>
            </a:r>
          </a:p>
          <a:p>
            <a:pPr marL="488950" indent="-488950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Haram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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Surat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Al=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An’aam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ayat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121</a:t>
            </a:r>
          </a:p>
        </p:txBody>
      </p:sp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3413125" y="327025"/>
            <a:ext cx="2314575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3012"/>
                    </a:gs>
                    <a:gs pos="15000">
                      <a:srgbClr val="A65528"/>
                    </a:gs>
                    <a:gs pos="35000">
                      <a:srgbClr val="D49E6C"/>
                    </a:gs>
                    <a:gs pos="50000">
                      <a:srgbClr val="D6B19C"/>
                    </a:gs>
                    <a:gs pos="65000">
                      <a:srgbClr val="D49E6C"/>
                    </a:gs>
                    <a:gs pos="85000">
                      <a:srgbClr val="A65528"/>
                    </a:gs>
                    <a:gs pos="100000">
                      <a:srgbClr val="663012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Khilafiyah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911225" y="1549400"/>
            <a:ext cx="7315200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9400" indent="-279400">
              <a:lnSpc>
                <a:spcPct val="150000"/>
              </a:lnSpc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…dan </a:t>
            </a:r>
            <a:r>
              <a:rPr lang="en-US" sz="3200" b="1">
                <a:solidFill>
                  <a:srgbClr val="88FF63"/>
                </a:solidFill>
                <a:latin typeface="Lucida Calligraphy" pitchFamily="66" charset="0"/>
              </a:rPr>
              <a:t>menghalalkan</a:t>
            </a: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 bagi mereka </a:t>
            </a:r>
            <a:r>
              <a:rPr lang="en-US" sz="3200" b="1">
                <a:solidFill>
                  <a:srgbClr val="88FF63"/>
                </a:solidFill>
                <a:latin typeface="Lucida Calligraphy" pitchFamily="66" charset="0"/>
              </a:rPr>
              <a:t>segala hal yang baik</a:t>
            </a: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 dan </a:t>
            </a:r>
            <a:r>
              <a:rPr lang="en-US" sz="3200" b="1">
                <a:solidFill>
                  <a:srgbClr val="66FFFF"/>
                </a:solidFill>
                <a:latin typeface="Lucida Calligraphy" pitchFamily="66" charset="0"/>
              </a:rPr>
              <a:t>mengharamkan</a:t>
            </a:r>
            <a:r>
              <a:rPr lang="en-US" sz="3200" b="1">
                <a:solidFill>
                  <a:schemeClr val="bg1"/>
                </a:solidFill>
                <a:latin typeface="Lucida Calligraphy" pitchFamily="66" charset="0"/>
              </a:rPr>
              <a:t> bagi mereka </a:t>
            </a:r>
            <a:r>
              <a:rPr lang="en-US" sz="3200" b="1">
                <a:solidFill>
                  <a:srgbClr val="66FFFF"/>
                </a:solidFill>
                <a:latin typeface="Lucida Calligraphy" pitchFamily="66" charset="0"/>
              </a:rPr>
              <a:t>segala hal yang buruk</a:t>
            </a:r>
            <a:r>
              <a:rPr lang="en-US" sz="3200" b="1">
                <a:solidFill>
                  <a:srgbClr val="88FF63"/>
                </a:solidFill>
                <a:latin typeface="Lucida Calligraphy" pitchFamily="66" charset="0"/>
              </a:rPr>
              <a:t> </a:t>
            </a:r>
            <a:r>
              <a:rPr lang="en-US" sz="3200" b="1">
                <a:solidFill>
                  <a:srgbClr val="FFFF00"/>
                </a:solidFill>
                <a:latin typeface="Lucida Calligraphy" pitchFamily="66" charset="0"/>
              </a:rPr>
              <a:t>(Surat Al-A’raaf : 157)</a:t>
            </a:r>
            <a:endParaRPr lang="en-US" sz="3200" b="1">
              <a:solidFill>
                <a:srgbClr val="88FF63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55613" y="1143000"/>
            <a:ext cx="8229600" cy="5205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3188" indent="-103188" algn="ctr">
              <a:spcBef>
                <a:spcPct val="50000"/>
              </a:spcBef>
            </a:pPr>
            <a:r>
              <a:rPr lang="en-US" sz="3600" dirty="0" err="1">
                <a:solidFill>
                  <a:srgbClr val="FF0000"/>
                </a:solidFill>
                <a:latin typeface="Comic Sans MS" pitchFamily="66" charset="0"/>
              </a:rPr>
              <a:t>Hewan</a:t>
            </a:r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 yang </a:t>
            </a:r>
            <a:r>
              <a:rPr lang="en-US" sz="3600" dirty="0" err="1">
                <a:solidFill>
                  <a:srgbClr val="FF0000"/>
                </a:solidFill>
                <a:latin typeface="Comic Sans MS" pitchFamily="66" charset="0"/>
              </a:rPr>
              <a:t>Sifatnya</a:t>
            </a:r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mic Sans MS" pitchFamily="66" charset="0"/>
              </a:rPr>
              <a:t>Buruk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  <a:p>
            <a:pPr marL="103188" indent="-103188">
              <a:spcBef>
                <a:spcPct val="50000"/>
              </a:spcBef>
            </a:pP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Telah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melarang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Rasullulah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saw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memakan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tiap-tiap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binatang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buas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bersaing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(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bertaring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: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penulis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),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tiap-tiap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mempunyai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kuku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pencengkraman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dari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burung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 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Hadis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Ibnu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Abbas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;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dirawikan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oleh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Imam Ahmad,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Muslim,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Ash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Habussunan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)</a:t>
            </a:r>
          </a:p>
          <a:p>
            <a:pPr marL="103188" indent="-103188">
              <a:spcBef>
                <a:spcPct val="50000"/>
              </a:spcBef>
            </a:pP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Hewan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haram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2"/>
                </a:solidFill>
                <a:latin typeface="Comic Sans MS" pitchFamily="66" charset="0"/>
              </a:rPr>
              <a:t>dimakan</a:t>
            </a:r>
            <a:r>
              <a:rPr lang="en-US" sz="2600" dirty="0">
                <a:solidFill>
                  <a:schemeClr val="accent2"/>
                </a:solidFill>
                <a:latin typeface="Comic Sans MS" pitchFamily="66" charset="0"/>
              </a:rPr>
              <a:t>: </a:t>
            </a:r>
          </a:p>
          <a:p>
            <a:pPr marL="669925" lvl="1">
              <a:spcBef>
                <a:spcPct val="50000"/>
              </a:spcBef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himar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kampung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bighal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burung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gagak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burung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elang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kalajengking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tikus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anjing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anjing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gila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semut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lebah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burung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hud-hud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burung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shard (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Sabiq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1987).</a:t>
            </a:r>
          </a:p>
        </p:txBody>
      </p:sp>
      <p:sp>
        <p:nvSpPr>
          <p:cNvPr id="23555" name="WordArt 3"/>
          <p:cNvSpPr>
            <a:spLocks noChangeArrowheads="1" noChangeShapeType="1" noTextEdit="1"/>
          </p:cNvSpPr>
          <p:nvPr/>
        </p:nvSpPr>
        <p:spPr bwMode="auto">
          <a:xfrm>
            <a:off x="7162800" y="5334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5613" y="1670050"/>
            <a:ext cx="8229600" cy="363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3188" indent="-103188" algn="ctr">
              <a:spcBef>
                <a:spcPct val="50000"/>
              </a:spcBef>
            </a:pP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Jallalah</a:t>
            </a:r>
            <a:endParaRPr lang="en-US" sz="3600" dirty="0">
              <a:solidFill>
                <a:srgbClr val="C00000"/>
              </a:solidFill>
              <a:latin typeface="Comic Sans MS" pitchFamily="66" charset="0"/>
            </a:endParaRPr>
          </a:p>
          <a:p>
            <a:pPr marL="103188" indent="-103188">
              <a:spcBef>
                <a:spcPct val="50000"/>
              </a:spcBef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Jallallah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adalah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hewan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memakan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kotoran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bisa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unta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sapi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kambing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ayam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angsa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lain-lain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sehingga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baunya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berubah</a:t>
            </a:r>
            <a:endParaRPr lang="en-US" sz="2800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952500" lvl="1" indent="-282575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dijauhkan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dari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tinja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dalam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waktu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lama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diberi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makanan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suci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menjadi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baik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halal</a:t>
            </a:r>
            <a:r>
              <a:rPr lang="en-US" sz="2800" dirty="0">
                <a:solidFill>
                  <a:srgbClr val="36E400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Sabiq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, 1987). </a:t>
            </a:r>
          </a:p>
        </p:txBody>
      </p:sp>
      <p:sp>
        <p:nvSpPr>
          <p:cNvPr id="25603" name="WordArt 3"/>
          <p:cNvSpPr>
            <a:spLocks noChangeArrowheads="1" noChangeShapeType="1" noTextEdit="1"/>
          </p:cNvSpPr>
          <p:nvPr/>
        </p:nvSpPr>
        <p:spPr bwMode="auto">
          <a:xfrm>
            <a:off x="7162800" y="5334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5613" y="1182688"/>
            <a:ext cx="8229600" cy="4486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 algn="ctr">
              <a:spcBef>
                <a:spcPct val="50000"/>
              </a:spcBef>
            </a:pP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Hewan</a:t>
            </a:r>
            <a:r>
              <a:rPr lang="en-US" sz="3600" dirty="0">
                <a:solidFill>
                  <a:srgbClr val="C00000"/>
                </a:solidFill>
                <a:latin typeface="Comic Sans MS" pitchFamily="66" charset="0"/>
              </a:rPr>
              <a:t> yang </a:t>
            </a: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Hidup</a:t>
            </a:r>
            <a:r>
              <a:rPr lang="en-US" sz="36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di</a:t>
            </a:r>
            <a:r>
              <a:rPr lang="en-US" sz="36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Dua</a:t>
            </a:r>
            <a:r>
              <a:rPr lang="en-US" sz="36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Alam</a:t>
            </a:r>
            <a:endParaRPr lang="en-US" sz="3600" dirty="0">
              <a:solidFill>
                <a:srgbClr val="C00000"/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Seorang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tabib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bertanya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kepada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Rasullullah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tentang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kodok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ia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campurkan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dalam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suatu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obat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maka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Rasullullah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larang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membunuhnya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(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diriwayatkan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oleh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Ahmad,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disahkan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oleh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Hakim;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serta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diriwayatkan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oleh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Abu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dawud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Nasa’I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) (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Kitab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Bulughul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Maram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Hasan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, 1975).</a:t>
            </a: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Interpretasi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???</a:t>
            </a: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791200" y="4800600"/>
          <a:ext cx="2343150" cy="1771650"/>
        </p:xfrm>
        <a:graphic>
          <a:graphicData uri="http://schemas.openxmlformats.org/presentationml/2006/ole">
            <p:oleObj spid="_x0000_s26628" name="Photo Editor Photo" r:id="rId4" imgW="2343477" imgH="1771429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5613" y="838200"/>
            <a:ext cx="8229600" cy="52629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 algn="ctr">
              <a:spcBef>
                <a:spcPct val="50000"/>
              </a:spcBef>
            </a:pPr>
            <a:r>
              <a:rPr lang="en-US" sz="3600" dirty="0" err="1">
                <a:solidFill>
                  <a:srgbClr val="C00000"/>
                </a:solidFill>
                <a:latin typeface="Comic Sans MS" pitchFamily="66" charset="0"/>
              </a:rPr>
              <a:t>Khamar</a:t>
            </a:r>
            <a:endParaRPr lang="en-US" sz="3600" dirty="0">
              <a:solidFill>
                <a:srgbClr val="C00000"/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</a:pP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Khamar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adalah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segala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sesuatu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yang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mengacaukan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akal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  <a:p>
            <a:pPr marL="385763" indent="-385763" algn="ctr">
              <a:spcBef>
                <a:spcPct val="50000"/>
              </a:spcBef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Setiap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yang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memabukkan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adalah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khamar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termasuk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khamar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)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dan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setiap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khamar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adalah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diharamkan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Hadis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Lucida Calligraphy" pitchFamily="66" charset="0"/>
              </a:rPr>
              <a:t> Muslim).  </a:t>
            </a:r>
          </a:p>
          <a:p>
            <a:pPr marL="385763" indent="-385763" algn="ctr">
              <a:spcBef>
                <a:spcPct val="50000"/>
              </a:spcBef>
            </a:pP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Semua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yang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mengacaukan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akal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dan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semua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yang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memabukkan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adalah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haram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</a:t>
            </a:r>
          </a:p>
          <a:p>
            <a:pPr marL="385763" indent="-385763" algn="ctr"/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(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Hadis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 Abu </a:t>
            </a:r>
            <a:r>
              <a:rPr lang="en-US" dirty="0" err="1">
                <a:solidFill>
                  <a:srgbClr val="7030A0"/>
                </a:solidFill>
                <a:latin typeface="Lucida Calligraphy" pitchFamily="66" charset="0"/>
              </a:rPr>
              <a:t>Daud</a:t>
            </a:r>
            <a:r>
              <a:rPr lang="en-US" dirty="0">
                <a:solidFill>
                  <a:srgbClr val="7030A0"/>
                </a:solidFill>
                <a:latin typeface="Lucida Calligraphy" pitchFamily="66" charset="0"/>
              </a:rPr>
              <a:t>)</a:t>
            </a: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Contoh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mabuk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: An-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Nisa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43,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hukum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keharaman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khamr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: Al-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Maaidah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ayat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90-91</a:t>
            </a: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didalamnya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termasuk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minuman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yang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memabukkan</a:t>
            </a:r>
            <a:r>
              <a:rPr lang="en-US" dirty="0">
                <a:solidFill>
                  <a:srgbClr val="36E400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narkotika</a:t>
            </a:r>
            <a:r>
              <a:rPr lang="en-US" dirty="0">
                <a:solidFill>
                  <a:srgbClr val="36E400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obat-obatan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terlarang</a:t>
            </a:r>
            <a:r>
              <a:rPr lang="en-US" dirty="0">
                <a:solidFill>
                  <a:srgbClr val="36E400"/>
                </a:solidFill>
                <a:latin typeface="Comic Sans MS" pitchFamily="66" charset="0"/>
              </a:rPr>
              <a:t>.  </a:t>
            </a:r>
          </a:p>
        </p:txBody>
      </p:sp>
      <p:sp>
        <p:nvSpPr>
          <p:cNvPr id="27651" name="WordArt 3"/>
          <p:cNvSpPr>
            <a:spLocks noChangeArrowheads="1" noChangeShapeType="1" noTextEdit="1"/>
          </p:cNvSpPr>
          <p:nvPr/>
        </p:nvSpPr>
        <p:spPr bwMode="auto">
          <a:xfrm>
            <a:off x="7162800" y="533400"/>
            <a:ext cx="13239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Harrington"/>
              </a:rPr>
              <a:t>Haram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838200" y="685800"/>
            <a:ext cx="7392988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 b="1">
                <a:solidFill>
                  <a:srgbClr val="66FFFF"/>
                </a:solidFill>
                <a:latin typeface="Lucida Calligraphy" pitchFamily="66" charset="0"/>
              </a:rPr>
              <a:t>Hai orang-orang beriman!</a:t>
            </a:r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  </a:t>
            </a:r>
          </a:p>
          <a:p>
            <a:pPr algn="ctr"/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Sesungguhnya meminum khamar, berjudi, berkorban untuk berhala dan mengundi nasib dengan anak panah adalah perbuatan-perbuatan keji yang termasuk perbuatan syaitan.  </a:t>
            </a:r>
          </a:p>
          <a:p>
            <a:pPr algn="ctr"/>
            <a:r>
              <a:rPr lang="en-US" sz="2200" b="1">
                <a:solidFill>
                  <a:srgbClr val="88FF63"/>
                </a:solidFill>
                <a:latin typeface="Lucida Calligraphy" pitchFamily="66" charset="0"/>
              </a:rPr>
              <a:t>Maka jauhilah perbuatan-perbuatan itu agar kamu mendapat keberuntungan.</a:t>
            </a:r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  </a:t>
            </a:r>
          </a:p>
          <a:p>
            <a:pPr algn="ctr"/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Sesungguhnya syaitan itu bermaksud hendak menumbuhkan permusuhan dan kebencian diantara kamu lantaran meminum khamar dan berjudi itu dan menghalangi kamu dari mengingat Allah dan sembahyang.  </a:t>
            </a:r>
          </a:p>
          <a:p>
            <a:pPr algn="ctr"/>
            <a:r>
              <a:rPr lang="en-US" sz="2200" b="1">
                <a:solidFill>
                  <a:srgbClr val="88FF63"/>
                </a:solidFill>
                <a:latin typeface="Lucida Calligraphy" pitchFamily="66" charset="0"/>
              </a:rPr>
              <a:t>Maka berhentilah kamu mengerjakan perbuatan itu</a:t>
            </a:r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 </a:t>
            </a:r>
          </a:p>
          <a:p>
            <a:pPr algn="ctr"/>
            <a:r>
              <a:rPr lang="en-US" sz="2200" b="1">
                <a:solidFill>
                  <a:srgbClr val="FFFF00"/>
                </a:solidFill>
                <a:latin typeface="Lucida Calligraphy" pitchFamily="66" charset="0"/>
              </a:rPr>
              <a:t>(Al-Maaidah ayat 90-91).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77825" y="798513"/>
            <a:ext cx="8382000" cy="52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 algn="ctr">
              <a:spcBef>
                <a:spcPct val="30000"/>
              </a:spcBef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Kaidah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Umum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1.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Semua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bersifat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najis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untuk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dimakan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2.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Manakala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bercampur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antara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halal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dan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maka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bahan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tersebut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menjadi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3.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Jika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dalam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jumlah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banyak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bersifat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memabukkan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maka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meskipun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sedikit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tetap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4.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Apa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saja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membawa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kepada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5.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Niat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baik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tidak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dapat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membenarkan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6.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Tidak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ada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pilih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kasih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pemilah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milahan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terhadap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segala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sesuatu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3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30000"/>
              </a:spcBef>
            </a:pP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7.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Apa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saja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diperoleh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dengan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cara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yang </a:t>
            </a:r>
            <a:r>
              <a:rPr lang="en-US" sz="2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adalah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300" dirty="0" err="1">
                <a:solidFill>
                  <a:srgbClr val="88FF6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haram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74625" y="6473825"/>
            <a:ext cx="890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88FF63"/>
                </a:solidFill>
              </a:rPr>
              <a:t>Masjif Quwatul Islam ('Might of Islam'), build by Qutubbudin Aibak, Sultan Delhi, 1191-8 AD</a:t>
            </a:r>
            <a:endParaRPr lang="en-US" sz="1800">
              <a:solidFill>
                <a:srgbClr val="66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128838" y="1603375"/>
          <a:ext cx="4876800" cy="3657600"/>
        </p:xfrm>
        <a:graphic>
          <a:graphicData uri="http://schemas.openxmlformats.org/presentationml/2006/ole">
            <p:oleObj spid="_x0000_s31746" name="Photo Editor Photo" r:id="rId3" imgW="2285714" imgH="1714739" progId="">
              <p:embed/>
            </p:oleObj>
          </a:graphicData>
        </a:graphic>
      </p:graphicFrame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914400" y="4953000"/>
            <a:ext cx="2362200" cy="1801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FF07BE"/>
                </a:solidFill>
                <a:latin typeface="Comic Sans MS" pitchFamily="66" charset="0"/>
              </a:rPr>
              <a:t>Rhum</a:t>
            </a:r>
            <a:endParaRPr lang="en-US" sz="2800" dirty="0">
              <a:solidFill>
                <a:srgbClr val="FF07BE"/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Shandy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FF0000"/>
                </a:solidFill>
                <a:latin typeface="Comic Sans MS" pitchFamily="66" charset="0"/>
              </a:rPr>
              <a:t>Rootbeer</a:t>
            </a:r>
            <a:endParaRPr lang="en-US" sz="2800" dirty="0">
              <a:solidFill>
                <a:srgbClr val="FF07BE"/>
              </a:solidFill>
              <a:latin typeface="Comic Sans MS" pitchFamily="66" charset="0"/>
            </a:endParaRPr>
          </a:p>
        </p:txBody>
      </p:sp>
      <p:sp>
        <p:nvSpPr>
          <p:cNvPr id="31748" name="WordArt 4"/>
          <p:cNvSpPr>
            <a:spLocks noChangeArrowheads="1" noChangeShapeType="1" noTextEdit="1"/>
          </p:cNvSpPr>
          <p:nvPr/>
        </p:nvSpPr>
        <p:spPr bwMode="auto">
          <a:xfrm>
            <a:off x="1635125" y="457200"/>
            <a:ext cx="5867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Implikasi Teknologi Pangan</a:t>
            </a:r>
          </a:p>
        </p:txBody>
      </p:sp>
      <p:sp>
        <p:nvSpPr>
          <p:cNvPr id="31749" name="WordArt 5"/>
          <p:cNvSpPr>
            <a:spLocks noChangeArrowheads="1" noChangeShapeType="1" noTextEdit="1"/>
          </p:cNvSpPr>
          <p:nvPr/>
        </p:nvSpPr>
        <p:spPr bwMode="auto">
          <a:xfrm>
            <a:off x="3733800" y="1752600"/>
            <a:ext cx="30480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noFill/>
                <a:latin typeface="Lucida Calligraphy"/>
              </a:rPr>
              <a:t>Khamar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359025" y="1295400"/>
            <a:ext cx="1905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Dalam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hal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810000" y="5486400"/>
            <a:ext cx="45720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Alcohol free beer</a:t>
            </a:r>
            <a:endParaRPr lang="en-US" sz="2800" dirty="0">
              <a:solidFill>
                <a:srgbClr val="FF07BE"/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Punches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5562600" y="609600"/>
            <a:ext cx="2514600" cy="1600200"/>
            <a:chOff x="3757" y="240"/>
            <a:chExt cx="1584" cy="1008"/>
          </a:xfrm>
        </p:grpSpPr>
        <p:sp>
          <p:nvSpPr>
            <p:cNvPr id="3277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768" y="240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277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757" y="864"/>
              <a:ext cx="1584" cy="38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 dirty="0">
                  <a:ln w="9525">
                    <a:solidFill>
                      <a:srgbClr val="3AF400"/>
                    </a:solidFill>
                    <a:round/>
                    <a:headEnd/>
                    <a:tailEnd/>
                  </a:ln>
                  <a:solidFill>
                    <a:schemeClr val="accent5">
                      <a:lumMod val="50000"/>
                    </a:schemeClr>
                  </a:solidFill>
                  <a:latin typeface="Lucida Calligraphy"/>
                </a:rPr>
                <a:t>Khamar</a:t>
              </a:r>
            </a:p>
          </p:txBody>
        </p:sp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3949" y="480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err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Dalam</a:t>
              </a:r>
              <a:r>
                <a:rPr lang="en-US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 </a:t>
              </a:r>
              <a:r>
                <a:rPr lang="en-US" dirty="0" err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hal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257800" y="3048000"/>
            <a:ext cx="3505200" cy="1235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3000" dirty="0">
                <a:solidFill>
                  <a:srgbClr val="FF0000"/>
                </a:solidFill>
                <a:latin typeface="Comic Sans MS" pitchFamily="66" charset="0"/>
              </a:rPr>
              <a:t>jus </a:t>
            </a:r>
            <a:r>
              <a:rPr lang="en-US" sz="3000" dirty="0" err="1">
                <a:solidFill>
                  <a:srgbClr val="FF0000"/>
                </a:solidFill>
                <a:latin typeface="Comic Sans MS" pitchFamily="66" charset="0"/>
              </a:rPr>
              <a:t>mengkudu</a:t>
            </a:r>
            <a:endParaRPr lang="en-US" sz="3000" dirty="0">
              <a:solidFill>
                <a:srgbClr val="36E400"/>
              </a:solidFill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cider (vinegar)</a:t>
            </a:r>
            <a:endParaRPr lang="en-US" sz="3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0" y="5257800"/>
            <a:ext cx="8763000" cy="1235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sz="3000" dirty="0" err="1">
                <a:solidFill>
                  <a:srgbClr val="FF07BE"/>
                </a:solidFill>
                <a:latin typeface="Comic Sans MS" pitchFamily="66" charset="0"/>
              </a:rPr>
              <a:t>makanan</a:t>
            </a:r>
            <a:r>
              <a:rPr lang="en-US" sz="3000" dirty="0">
                <a:solidFill>
                  <a:srgbClr val="FF07BE"/>
                </a:solidFill>
                <a:latin typeface="Comic Sans MS" pitchFamily="66" charset="0"/>
              </a:rPr>
              <a:t> yang </a:t>
            </a:r>
            <a:r>
              <a:rPr lang="en-US" sz="3000" dirty="0" err="1">
                <a:solidFill>
                  <a:srgbClr val="FF07BE"/>
                </a:solidFill>
                <a:latin typeface="Comic Sans MS" pitchFamily="66" charset="0"/>
              </a:rPr>
              <a:t>dibumbui</a:t>
            </a:r>
            <a:r>
              <a:rPr lang="en-US" sz="3000" dirty="0">
                <a:solidFill>
                  <a:srgbClr val="FF07BE"/>
                </a:solidFill>
                <a:latin typeface="Comic Sans MS" pitchFamily="66" charset="0"/>
              </a:rPr>
              <a:t> </a:t>
            </a:r>
            <a:r>
              <a:rPr lang="en-US" sz="3000" dirty="0" err="1">
                <a:solidFill>
                  <a:srgbClr val="FF07BE"/>
                </a:solidFill>
                <a:latin typeface="Comic Sans MS" pitchFamily="66" charset="0"/>
              </a:rPr>
              <a:t>dengan</a:t>
            </a:r>
            <a:r>
              <a:rPr lang="en-US" sz="3000" dirty="0">
                <a:solidFill>
                  <a:srgbClr val="FF07BE"/>
                </a:solidFill>
                <a:latin typeface="Comic Sans MS" pitchFamily="66" charset="0"/>
              </a:rPr>
              <a:t> wine, </a:t>
            </a:r>
            <a:r>
              <a:rPr lang="en-US" sz="3000" dirty="0" err="1">
                <a:solidFill>
                  <a:srgbClr val="FF07BE"/>
                </a:solidFill>
                <a:latin typeface="Comic Sans MS" pitchFamily="66" charset="0"/>
              </a:rPr>
              <a:t>arak</a:t>
            </a:r>
            <a:r>
              <a:rPr lang="en-US" sz="3000" dirty="0">
                <a:solidFill>
                  <a:srgbClr val="FF07BE"/>
                </a:solidFill>
                <a:latin typeface="Comic Sans MS" pitchFamily="66" charset="0"/>
              </a:rPr>
              <a:t>, </a:t>
            </a:r>
            <a:r>
              <a:rPr lang="en-US" sz="3000" dirty="0" err="1">
                <a:solidFill>
                  <a:srgbClr val="FF07BE"/>
                </a:solidFill>
                <a:latin typeface="Comic Sans MS" pitchFamily="66" charset="0"/>
              </a:rPr>
              <a:t>bir</a:t>
            </a:r>
            <a:endParaRPr lang="en-US" sz="3000" dirty="0">
              <a:solidFill>
                <a:srgbClr val="FF07BE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sz="3000" dirty="0" err="1">
                <a:solidFill>
                  <a:srgbClr val="C00000"/>
                </a:solidFill>
                <a:latin typeface="Comic Sans MS" pitchFamily="66" charset="0"/>
              </a:rPr>
              <a:t>anggur</a:t>
            </a:r>
            <a:r>
              <a:rPr lang="en-US" sz="30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000" dirty="0" err="1">
                <a:solidFill>
                  <a:srgbClr val="C00000"/>
                </a:solidFill>
                <a:latin typeface="Comic Sans MS" pitchFamily="66" charset="0"/>
              </a:rPr>
              <a:t>obat</a:t>
            </a:r>
            <a:r>
              <a:rPr lang="en-US" sz="3000" dirty="0">
                <a:solidFill>
                  <a:srgbClr val="C00000"/>
                </a:solidFill>
                <a:latin typeface="Comic Sans MS" pitchFamily="66" charset="0"/>
              </a:rPr>
              <a:t>, </a:t>
            </a:r>
            <a:r>
              <a:rPr lang="en-US" sz="3000" dirty="0" err="1">
                <a:solidFill>
                  <a:srgbClr val="C00000"/>
                </a:solidFill>
                <a:latin typeface="Comic Sans MS" pitchFamily="66" charset="0"/>
              </a:rPr>
              <a:t>beras</a:t>
            </a:r>
            <a:r>
              <a:rPr lang="en-US" sz="30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000" dirty="0" err="1">
                <a:solidFill>
                  <a:srgbClr val="C00000"/>
                </a:solidFill>
                <a:latin typeface="Comic Sans MS" pitchFamily="66" charset="0"/>
              </a:rPr>
              <a:t>kencur</a:t>
            </a:r>
            <a:r>
              <a:rPr lang="en-US" sz="3000" dirty="0">
                <a:solidFill>
                  <a:srgbClr val="C00000"/>
                </a:solidFill>
                <a:latin typeface="Comic Sans MS" pitchFamily="66" charset="0"/>
              </a:rPr>
              <a:t>, </a:t>
            </a:r>
            <a:r>
              <a:rPr lang="en-US" sz="3000" dirty="0" err="1">
                <a:solidFill>
                  <a:srgbClr val="C00000"/>
                </a:solidFill>
                <a:latin typeface="Comic Sans MS" pitchFamily="66" charset="0"/>
              </a:rPr>
              <a:t>kolesom</a:t>
            </a:r>
            <a:endParaRPr lang="en-US" sz="3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pSp>
        <p:nvGrpSpPr>
          <p:cNvPr id="32776" name="Group 8"/>
          <p:cNvGrpSpPr>
            <a:grpSpLocks/>
          </p:cNvGrpSpPr>
          <p:nvPr/>
        </p:nvGrpSpPr>
        <p:grpSpPr bwMode="auto">
          <a:xfrm>
            <a:off x="533400" y="1143000"/>
            <a:ext cx="4572000" cy="3494088"/>
            <a:chOff x="336" y="511"/>
            <a:chExt cx="2880" cy="2201"/>
          </a:xfrm>
        </p:grpSpPr>
        <p:pic>
          <p:nvPicPr>
            <p:cNvPr id="32777" name="Picture 9" descr="VINEGAR1"/>
            <p:cNvPicPr>
              <a:picLocks noChangeAspect="1" noChangeArrowheads="1"/>
            </p:cNvPicPr>
            <p:nvPr/>
          </p:nvPicPr>
          <p:blipFill>
            <a:blip r:embed="rId2" cstate="print">
              <a:lum bright="12000" contrast="18000"/>
            </a:blip>
            <a:srcRect/>
            <a:stretch>
              <a:fillRect/>
            </a:stretch>
          </p:blipFill>
          <p:spPr bwMode="auto">
            <a:xfrm>
              <a:off x="336" y="511"/>
              <a:ext cx="2880" cy="2201"/>
            </a:xfrm>
            <a:prstGeom prst="rect">
              <a:avLst/>
            </a:prstGeom>
            <a:noFill/>
          </p:spPr>
        </p:pic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>
              <a:off x="1296" y="1968"/>
              <a:ext cx="432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>
              <a:off x="1920" y="1968"/>
              <a:ext cx="442" cy="1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528" y="1824"/>
              <a:ext cx="608" cy="2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3505200" y="685800"/>
            <a:ext cx="4724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FF9966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Lucida Calligraphy"/>
              </a:rPr>
              <a:t>Produk Hewani Segar</a:t>
            </a:r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381000" y="457200"/>
            <a:ext cx="2479675" cy="838200"/>
            <a:chOff x="3515" y="384"/>
            <a:chExt cx="1562" cy="528"/>
          </a:xfrm>
        </p:grpSpPr>
        <p:sp>
          <p:nvSpPr>
            <p:cNvPr id="33796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err="1">
                  <a:solidFill>
                    <a:srgbClr val="CC66FF"/>
                  </a:solidFill>
                  <a:latin typeface="Comic Sans MS" pitchFamily="66" charset="0"/>
                </a:rPr>
                <a:t>Dalam</a:t>
              </a:r>
              <a:r>
                <a:rPr lang="en-US" dirty="0">
                  <a:solidFill>
                    <a:srgbClr val="CC66FF"/>
                  </a:solidFill>
                  <a:latin typeface="Comic Sans MS" pitchFamily="66" charset="0"/>
                </a:rPr>
                <a:t> </a:t>
              </a:r>
              <a:r>
                <a:rPr lang="en-US" dirty="0" err="1">
                  <a:solidFill>
                    <a:srgbClr val="CC66FF"/>
                  </a:solidFill>
                  <a:latin typeface="Comic Sans MS" pitchFamily="66" charset="0"/>
                </a:rPr>
                <a:t>hal</a:t>
              </a:r>
              <a:endParaRPr lang="en-US" dirty="0"/>
            </a:p>
          </p:txBody>
        </p:sp>
      </p:grp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295400" y="1617663"/>
            <a:ext cx="4267200" cy="1811337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Bangkai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Basmallah</a:t>
            </a:r>
            <a:endParaRPr lang="en-US" sz="2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Cara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penyembelihan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6934200" y="1752600"/>
            <a:ext cx="1676400" cy="1169988"/>
          </a:xfrm>
          <a:prstGeom prst="rect">
            <a:avLst/>
          </a:prstGeom>
          <a:solidFill>
            <a:schemeClr val="bg1"/>
          </a:solidFill>
          <a:ln w="9525">
            <a:solidFill>
              <a:srgbClr val="66FFFF"/>
            </a:solidFill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Ham</a:t>
            </a: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Bacon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5867400" y="3048000"/>
            <a:ext cx="1676400" cy="1169988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Lard</a:t>
            </a: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Tallow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572000" y="4495800"/>
            <a:ext cx="4419600" cy="1811338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giling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campur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Rekayasa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genetika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85763" indent="-385763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Organic meat</a:t>
            </a:r>
          </a:p>
        </p:txBody>
      </p:sp>
      <p:pic>
        <p:nvPicPr>
          <p:cNvPr id="33802" name="Picture 10" descr="GRILL1"/>
          <p:cNvPicPr>
            <a:picLocks noChangeAspect="1" noChangeArrowheads="1"/>
          </p:cNvPicPr>
          <p:nvPr/>
        </p:nvPicPr>
        <p:blipFill>
          <a:blip r:embed="rId2" cstate="print">
            <a:lum bright="18000" contrast="18000"/>
          </a:blip>
          <a:srcRect l="-8722" r="39990" b="38333"/>
          <a:stretch>
            <a:fillRect/>
          </a:stretch>
        </p:blipFill>
        <p:spPr bwMode="auto">
          <a:xfrm>
            <a:off x="609600" y="4038600"/>
            <a:ext cx="3581400" cy="24098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3810000" y="685800"/>
            <a:ext cx="40386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FF9966"/>
                  </a:solidFill>
                  <a:round/>
                  <a:headEnd/>
                  <a:tailEnd/>
                </a:ln>
                <a:solidFill>
                  <a:srgbClr val="996633"/>
                </a:solidFill>
                <a:latin typeface="Lucida Calligraphy"/>
              </a:rPr>
              <a:t>Daging Olahan</a:t>
            </a:r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381000" y="457200"/>
            <a:ext cx="2479675" cy="838200"/>
            <a:chOff x="3515" y="384"/>
            <a:chExt cx="1562" cy="528"/>
          </a:xfrm>
        </p:grpSpPr>
        <p:sp>
          <p:nvSpPr>
            <p:cNvPr id="34820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4821" name="Text Box 5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914400" y="1617663"/>
            <a:ext cx="3657600" cy="1809750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Sosis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sapi</a:t>
            </a:r>
            <a:endParaRPr lang="en-US" sz="2800" dirty="0">
              <a:solidFill>
                <a:srgbClr val="C00000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sapi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, </a:t>
            </a: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lemak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(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bisa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babi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),</a:t>
            </a: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tetelan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babi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029200" y="1981200"/>
            <a:ext cx="3657600" cy="3517900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Pasta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Hati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Angsa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hati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angsa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daging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babi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lemak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babi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atau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angsa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/>
            <a:endParaRPr lang="en-US" sz="2800" dirty="0">
              <a:solidFill>
                <a:srgbClr val="FF9966"/>
              </a:solidFill>
              <a:latin typeface="Comic Sans MS" pitchFamily="66" charset="0"/>
            </a:endParaRPr>
          </a:p>
          <a:p>
            <a:pPr marL="282575" indent="-282575"/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Pasta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hati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Comic Sans MS" pitchFamily="66" charset="0"/>
              </a:rPr>
              <a:t>unggas</a:t>
            </a:r>
            <a:r>
              <a:rPr lang="en-US" sz="2800" dirty="0">
                <a:solidFill>
                  <a:srgbClr val="C00000"/>
                </a:solidFill>
                <a:latin typeface="Comic Sans MS" pitchFamily="66" charset="0"/>
              </a:rPr>
              <a:t> yang lain…?</a:t>
            </a:r>
          </a:p>
        </p:txBody>
      </p:sp>
      <p:pic>
        <p:nvPicPr>
          <p:cNvPr id="34824" name="Picture 8" descr="7250-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0"/>
            <a:ext cx="3505200" cy="2628900"/>
          </a:xfrm>
          <a:prstGeom prst="rect">
            <a:avLst/>
          </a:prstGeom>
          <a:noFill/>
        </p:spPr>
      </p:pic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6019800" y="5791200"/>
            <a:ext cx="2590800" cy="528638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 algn="r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latin typeface="Comic Sans MS" pitchFamily="66" charset="0"/>
              </a:rPr>
              <a:t>Wihelm, 1987</a:t>
            </a:r>
            <a:endParaRPr lang="en-US" sz="280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3584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5844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33400" y="3048000"/>
            <a:ext cx="5029200" cy="3022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Tepung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darah</a:t>
            </a:r>
            <a:endParaRPr lang="en-US" dirty="0">
              <a:solidFill>
                <a:srgbClr val="C00000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Pakan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ternak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Untuk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menambah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nilai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gizi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misal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Fe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atau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protein)</a:t>
            </a: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Bahan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pengikat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Bahan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pengisi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/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Meningkatkan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daya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ikat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air</a:t>
            </a: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Pewarna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029200" y="2209800"/>
            <a:ext cx="3810000" cy="2292350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Plasma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darah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kering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(bovine plasma protein)</a:t>
            </a: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pengganti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gandum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dalam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pembuatan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roti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pengganti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putih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telur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dalam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pembuatan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kue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105400" y="4876800"/>
            <a:ext cx="373380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Gel fibrin</a:t>
            </a:r>
          </a:p>
          <a:p>
            <a:pPr marL="282575" indent="-282575">
              <a:buFontTx/>
              <a:buChar char="•"/>
            </a:pP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reformed meat product</a:t>
            </a:r>
          </a:p>
          <a:p>
            <a:pPr marL="282575" indent="-282575">
              <a:buFontTx/>
              <a:buChar char="•"/>
            </a:pP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super glue steaks</a:t>
            </a:r>
            <a:endParaRPr lang="en-US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5105400" y="381000"/>
            <a:ext cx="365760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Konsentrat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globin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daging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tanpa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lemak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pada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produk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patty (meat pie)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381000" y="1981200"/>
            <a:ext cx="35814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hlink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  <a:buFontTx/>
              <a:buChar char="•"/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Dadih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Jawa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: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saren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chemeClr val="accent2"/>
                </a:solidFill>
                <a:latin typeface="Comic Sans MS" pitchFamily="66" charset="0"/>
              </a:rPr>
              <a:t>Sosis</a:t>
            </a:r>
            <a:endParaRPr lang="en-US" dirty="0">
              <a:solidFill>
                <a:srgbClr val="FF6699"/>
              </a:solidFill>
              <a:latin typeface="Comic Sans MS" pitchFamily="66" charset="0"/>
            </a:endParaRPr>
          </a:p>
        </p:txBody>
      </p:sp>
      <p:sp>
        <p:nvSpPr>
          <p:cNvPr id="35850" name="WordArt 10"/>
          <p:cNvSpPr>
            <a:spLocks noChangeArrowheads="1" noChangeShapeType="1" noTextEdit="1"/>
          </p:cNvSpPr>
          <p:nvPr/>
        </p:nvSpPr>
        <p:spPr bwMode="auto">
          <a:xfrm>
            <a:off x="2209800" y="762000"/>
            <a:ext cx="28194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FF9966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Lucida Calligraphy"/>
              </a:rPr>
              <a:t>Darah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3686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6868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838200" y="1371600"/>
            <a:ext cx="2895600" cy="1292225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Kulit</a:t>
            </a:r>
            <a:endParaRPr lang="en-US" sz="26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Selongsong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sosis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4495800" y="1447800"/>
            <a:ext cx="4038600" cy="4864100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Gelatin (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kulit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tulang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</a:t>
            </a: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rgbClr val="996633"/>
                </a:solidFill>
                <a:latin typeface="Comic Sans MS" pitchFamily="66" charset="0"/>
              </a:rPr>
              <a:t>pengental</a:t>
            </a:r>
            <a:r>
              <a:rPr lang="en-US" sz="2600" dirty="0">
                <a:solidFill>
                  <a:srgbClr val="996633"/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rgbClr val="996633"/>
                </a:solidFill>
                <a:latin typeface="Comic Sans MS" pitchFamily="66" charset="0"/>
              </a:rPr>
              <a:t>penggumpal</a:t>
            </a:r>
            <a:r>
              <a:rPr lang="en-US" sz="2600" dirty="0">
                <a:solidFill>
                  <a:srgbClr val="996633"/>
                </a:solidFill>
                <a:latin typeface="Comic Sans MS" pitchFamily="66" charset="0"/>
              </a:rPr>
              <a:t>, plasticizer</a:t>
            </a: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penstabil</a:t>
            </a:r>
            <a:endParaRPr lang="en-US" sz="2600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pembentuk</a:t>
            </a:r>
            <a:r>
              <a:rPr lang="en-US" sz="2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busa</a:t>
            </a:r>
            <a:endParaRPr lang="en-US" sz="26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pencegah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sineresis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pengikat</a:t>
            </a:r>
            <a:r>
              <a:rPr lang="en-US" sz="2600" dirty="0">
                <a:solidFill>
                  <a:srgbClr val="FF0000"/>
                </a:solidFill>
                <a:latin typeface="Comic Sans MS" pitchFamily="66" charset="0"/>
              </a:rPr>
              <a:t> air</a:t>
            </a: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peningkat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konsistensi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>
                <a:solidFill>
                  <a:srgbClr val="FF0000"/>
                </a:solidFill>
                <a:latin typeface="Comic Sans MS" pitchFamily="66" charset="0"/>
              </a:rPr>
              <a:t>edible film/coating</a:t>
            </a: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peningkat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nilai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gizi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pengikat</a:t>
            </a:r>
            <a:r>
              <a:rPr lang="en-US" sz="2600" dirty="0">
                <a:solidFill>
                  <a:srgbClr val="FF0000"/>
                </a:solidFill>
                <a:latin typeface="Comic Sans MS" pitchFamily="66" charset="0"/>
              </a:rPr>
              <a:t> air (bakery)</a:t>
            </a:r>
          </a:p>
          <a:p>
            <a:pPr marL="282575" indent="-282575">
              <a:buFontTx/>
              <a:buChar char="•"/>
            </a:pP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penjernih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sari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buah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6871" name="WordArt 7"/>
          <p:cNvSpPr>
            <a:spLocks noChangeArrowheads="1" noChangeShapeType="1" noTextEdit="1"/>
          </p:cNvSpPr>
          <p:nvPr/>
        </p:nvSpPr>
        <p:spPr bwMode="auto">
          <a:xfrm>
            <a:off x="3124200" y="381000"/>
            <a:ext cx="4114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FF9966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Lucida Calligraphy"/>
              </a:rPr>
              <a:t>Kulit dan Tulang</a:t>
            </a:r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838200" y="3429000"/>
            <a:ext cx="2971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14932-mid"/>
          <p:cNvPicPr>
            <a:picLocks noChangeAspect="1" noChangeArrowheads="1"/>
          </p:cNvPicPr>
          <p:nvPr/>
        </p:nvPicPr>
        <p:blipFill>
          <a:blip r:embed="rId2" cstate="print"/>
          <a:srcRect t="23164" r="44067" b="11299"/>
          <a:stretch>
            <a:fillRect/>
          </a:stretch>
        </p:blipFill>
        <p:spPr bwMode="auto">
          <a:xfrm>
            <a:off x="3124200" y="3429000"/>
            <a:ext cx="3581400" cy="3148013"/>
          </a:xfrm>
          <a:prstGeom prst="rect">
            <a:avLst/>
          </a:prstGeom>
          <a:noFill/>
        </p:spPr>
      </p:pic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3789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7893" name="Text Box 5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457200" y="1501775"/>
            <a:ext cx="4724400" cy="2365375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Salt soluble protein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Insoluble </a:t>
            </a:r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myofibrillar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 protein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Connective tissue protein</a:t>
            </a:r>
          </a:p>
          <a:p>
            <a:pPr marL="1039813" lvl="2">
              <a:spcBef>
                <a:spcPct val="30000"/>
              </a:spcBef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Untuk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itchFamily="66" charset="0"/>
              </a:rPr>
              <a:t>sosis</a:t>
            </a:r>
            <a:endParaRPr lang="en-US" dirty="0">
              <a:solidFill>
                <a:srgbClr val="C00000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Meat protein concentrate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943600" y="1524000"/>
            <a:ext cx="2819400" cy="2365375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Hidrolisat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protein 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sosis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suplemen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sup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minuman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bakery</a:t>
            </a:r>
          </a:p>
        </p:txBody>
      </p:sp>
      <p:sp>
        <p:nvSpPr>
          <p:cNvPr id="37896" name="WordArt 8"/>
          <p:cNvSpPr>
            <a:spLocks noChangeArrowheads="1" noChangeShapeType="1" noTextEdit="1"/>
          </p:cNvSpPr>
          <p:nvPr/>
        </p:nvSpPr>
        <p:spPr bwMode="auto">
          <a:xfrm>
            <a:off x="3124200" y="381000"/>
            <a:ext cx="4114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88FF63"/>
                  </a:solidFill>
                  <a:round/>
                  <a:headEnd/>
                  <a:tailEnd/>
                </a:ln>
                <a:solidFill>
                  <a:schemeClr val="accent5">
                    <a:lumMod val="50000"/>
                  </a:schemeClr>
                </a:solidFill>
                <a:latin typeface="Lucida Calligraphy"/>
              </a:rPr>
              <a:t>Daging Sisa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09600" y="4876800"/>
            <a:ext cx="3124200" cy="1671638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Hidrolisat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protein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kolagen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pate spread,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ready meals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6248400" y="5486400"/>
            <a:ext cx="2286000" cy="941388"/>
          </a:xfrm>
          <a:prstGeom prst="rect">
            <a:avLst/>
          </a:prstGeom>
          <a:solidFill>
            <a:schemeClr val="bg1"/>
          </a:solidFill>
          <a:ln w="9525">
            <a:solidFill>
              <a:srgbClr val="66FFFF"/>
            </a:solidFill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Meat extract</a:t>
            </a:r>
            <a:r>
              <a:rPr lang="en-US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flavor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3891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8916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57200" y="1501775"/>
            <a:ext cx="5410200" cy="3355975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sz="2600" dirty="0" err="1">
                <a:solidFill>
                  <a:srgbClr val="FF0000"/>
                </a:solidFill>
                <a:latin typeface="Comic Sans MS" pitchFamily="66" charset="0"/>
              </a:rPr>
              <a:t>Pengemulsi</a:t>
            </a:r>
            <a:endParaRPr lang="en-US" sz="26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turunan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trigliserida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asam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lemak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gliserol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margarin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spread,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es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krim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dessert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beku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cake, pudding,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dll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Masih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sulit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dikenali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</a:pPr>
            <a:endParaRPr lang="en-US" sz="2600" dirty="0">
              <a:solidFill>
                <a:srgbClr val="CC66FF"/>
              </a:solidFill>
              <a:latin typeface="Comic Sans MS" pitchFamily="66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352800" y="4419600"/>
            <a:ext cx="4953000" cy="2046288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sz="2600" dirty="0">
                <a:solidFill>
                  <a:srgbClr val="996633"/>
                </a:solidFill>
                <a:latin typeface="Comic Sans MS" pitchFamily="66" charset="0"/>
              </a:rPr>
              <a:t>Shortening 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campuran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minyak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lemak</a:t>
            </a:r>
            <a:endParaRPr lang="en-US" sz="26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bakery, cake </a:t>
            </a: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dry mix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sulit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dikenali</a:t>
            </a:r>
            <a:endParaRPr lang="en-US" sz="26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8919" name="WordArt 7"/>
          <p:cNvSpPr>
            <a:spLocks noChangeArrowheads="1" noChangeShapeType="1" noTextEdit="1"/>
          </p:cNvSpPr>
          <p:nvPr/>
        </p:nvSpPr>
        <p:spPr bwMode="auto">
          <a:xfrm>
            <a:off x="2590800" y="381000"/>
            <a:ext cx="5791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FF6699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Lucida Calligraphy"/>
              </a:rPr>
              <a:t>Turunan Lemak Hewani</a:t>
            </a:r>
          </a:p>
        </p:txBody>
      </p:sp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8225" y="1524000"/>
            <a:ext cx="22161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39939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457200" y="1501775"/>
            <a:ext cx="4114800" cy="2620963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Potassium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nitrat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hewani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/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nabati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Pengawet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curing,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mempertahankan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warna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daging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sosis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ham,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dutch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cheese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953000" y="1524000"/>
            <a:ext cx="3810000" cy="2620963"/>
          </a:xfrm>
          <a:prstGeom prst="rect">
            <a:avLst/>
          </a:prstGeom>
          <a:solidFill>
            <a:schemeClr val="bg1"/>
          </a:solidFill>
          <a:ln w="9525">
            <a:solidFill>
              <a:srgbClr val="88FF63"/>
            </a:solidFill>
            <a:miter lim="800000"/>
            <a:headEnd/>
            <a:tailEnd/>
          </a:ln>
          <a:effectLst>
            <a:outerShdw dist="107763" dir="18900000" algn="ctr" rotWithShape="0">
              <a:srgbClr val="88FF63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Asam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stearat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dari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lemak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hewani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nabati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anticacking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agent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produk-produk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powder/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minuman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instan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9943" name="WordArt 7"/>
          <p:cNvSpPr>
            <a:spLocks noChangeArrowheads="1" noChangeShapeType="1" noTextEdit="1"/>
          </p:cNvSpPr>
          <p:nvPr/>
        </p:nvSpPr>
        <p:spPr bwMode="auto">
          <a:xfrm>
            <a:off x="2590800" y="381000"/>
            <a:ext cx="5486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solidFill>
                  <a:srgbClr val="996633"/>
                </a:solidFill>
                <a:effectLst>
                  <a:outerShdw dist="35921" dir="2700000" algn="ctr" rotWithShape="0">
                    <a:srgbClr val="F6F000"/>
                  </a:outerShdw>
                </a:effectLst>
                <a:latin typeface="Lucida Calligraphy"/>
              </a:rPr>
              <a:t>Bahan Tambahan Pangan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33400" y="4495800"/>
            <a:ext cx="6477000" cy="1927225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L-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sistein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dari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bulu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hewan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/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unggas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atau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manusia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bahan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pengembang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adonan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bahan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dasar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pembuatan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flavor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daging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tepung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produk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roti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bumbu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dan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perisa</a:t>
            </a:r>
            <a:endParaRPr lang="en-US" dirty="0">
              <a:solidFill>
                <a:srgbClr val="996633"/>
              </a:solidFill>
              <a:latin typeface="Comic Sans MS" pitchFamily="66" charset="0"/>
            </a:endParaRPr>
          </a:p>
        </p:txBody>
      </p: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6629400" y="4876800"/>
          <a:ext cx="2133600" cy="1562100"/>
        </p:xfrm>
        <a:graphic>
          <a:graphicData uri="http://schemas.openxmlformats.org/presentationml/2006/ole">
            <p:oleObj spid="_x0000_s39945" name="Photo Editor Photo" r:id="rId3" imgW="1343212" imgH="952633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096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0964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0" y="3397250"/>
            <a:ext cx="5410200" cy="3460750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Pelarut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biasanya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ethanol,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gliserol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diganti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dengan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propilen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glikol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toksisitas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propilen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glikol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lebih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baik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alkohol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gliserol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sebagai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pelarut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boleh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berasal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hasil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hidrolisis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lemak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hewani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457200" y="1219200"/>
            <a:ext cx="4114800" cy="1143000"/>
          </a:xfrm>
          <a:prstGeom prst="plaque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AF4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40967" name="WordArt 7"/>
          <p:cNvSpPr>
            <a:spLocks noChangeArrowheads="1" noChangeShapeType="1" noTextEdit="1"/>
          </p:cNvSpPr>
          <p:nvPr/>
        </p:nvSpPr>
        <p:spPr bwMode="auto">
          <a:xfrm>
            <a:off x="593725" y="1346200"/>
            <a:ext cx="3841750" cy="88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3366FF"/>
                    </a:gs>
                    <a:gs pos="12500">
                      <a:srgbClr val="01A78F"/>
                    </a:gs>
                    <a:gs pos="25000">
                      <a:srgbClr val="FFFF00"/>
                    </a:gs>
                    <a:gs pos="37500">
                      <a:srgbClr val="FF6633"/>
                    </a:gs>
                    <a:gs pos="50000">
                      <a:srgbClr val="FF3399"/>
                    </a:gs>
                    <a:gs pos="62500">
                      <a:srgbClr val="FF6633"/>
                    </a:gs>
                    <a:gs pos="75000">
                      <a:srgbClr val="FFFF00"/>
                    </a:gs>
                    <a:gs pos="87500">
                      <a:srgbClr val="01A78F"/>
                    </a:gs>
                    <a:gs pos="100000">
                      <a:srgbClr val="3366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F6F000"/>
                  </a:outerShdw>
                </a:effectLst>
                <a:latin typeface="Lucida Calligraphy"/>
              </a:rPr>
              <a:t>Flavorings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953000" y="457200"/>
            <a:ext cx="3886200" cy="5213350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 algn="r"/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Flavor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</a:rPr>
              <a:t>daging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  <a:p>
            <a:pPr marL="282575" indent="-282575" algn="r">
              <a:buFontTx/>
              <a:buChar char="•"/>
            </a:pPr>
            <a:r>
              <a:rPr lang="en-US" dirty="0" err="1">
                <a:solidFill>
                  <a:srgbClr val="7030A0"/>
                </a:solidFill>
                <a:latin typeface="Comic Sans MS" pitchFamily="66" charset="0"/>
              </a:rPr>
              <a:t>ekstrak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</a:rPr>
              <a:t>daging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 </a:t>
            </a:r>
          </a:p>
          <a:p>
            <a:pPr marL="282575" indent="-282575" algn="r"/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Flavor dairy (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produk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olahan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susu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)</a:t>
            </a:r>
          </a:p>
          <a:p>
            <a:pPr marL="282575" indent="-282575" algn="r">
              <a:buFontTx/>
              <a:buChar char="•"/>
            </a:pP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asal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asam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lemak</a:t>
            </a:r>
            <a:endParaRPr lang="en-US" dirty="0">
              <a:solidFill>
                <a:srgbClr val="7030A0"/>
              </a:solidFill>
              <a:latin typeface="Comic Sans MS" pitchFamily="66" charset="0"/>
              <a:sym typeface="Wingdings" pitchFamily="2" charset="2"/>
            </a:endParaRPr>
          </a:p>
          <a:p>
            <a:pPr marL="282575" indent="-282575" algn="r">
              <a:buFontTx/>
              <a:buChar char="•"/>
            </a:pP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sumber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enzim</a:t>
            </a:r>
            <a:endParaRPr lang="en-US" dirty="0">
              <a:solidFill>
                <a:srgbClr val="7030A0"/>
              </a:solidFill>
              <a:latin typeface="Comic Sans MS" pitchFamily="66" charset="0"/>
              <a:sym typeface="Wingdings" pitchFamily="2" charset="2"/>
            </a:endParaRPr>
          </a:p>
          <a:p>
            <a:pPr marL="282575" indent="-282575" algn="r"/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Flavor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buah-buahan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dan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bunga-bungaan</a:t>
            </a:r>
            <a:endParaRPr lang="en-US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2575" indent="-282575" algn="r">
              <a:buFontTx/>
              <a:buChar char="•"/>
            </a:pP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fusel oil 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hasil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samping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industri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minuman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beralkohol</a:t>
            </a:r>
            <a:endParaRPr lang="en-US" dirty="0">
              <a:solidFill>
                <a:srgbClr val="7030A0"/>
              </a:solidFill>
              <a:latin typeface="Comic Sans MS" pitchFamily="66" charset="0"/>
              <a:sym typeface="Wingdings" pitchFamily="2" charset="2"/>
            </a:endParaRPr>
          </a:p>
          <a:p>
            <a:pPr marL="282575" indent="-282575" algn="r"/>
            <a:endParaRPr lang="en-US" dirty="0">
              <a:solidFill>
                <a:srgbClr val="CC66FF"/>
              </a:solidFill>
              <a:latin typeface="Comic Sans MS" pitchFamily="66" charset="0"/>
              <a:sym typeface="Wingdings" pitchFamily="2" charset="2"/>
            </a:endParaRPr>
          </a:p>
          <a:p>
            <a:pPr marL="282575" indent="-282575" algn="r"/>
            <a:r>
              <a:rPr lang="en-US" b="1" dirty="0" err="1">
                <a:solidFill>
                  <a:srgbClr val="C00000"/>
                </a:solidFill>
                <a:latin typeface="Comic Sans MS" pitchFamily="66" charset="0"/>
              </a:rPr>
              <a:t>Seluruh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omic Sans MS" pitchFamily="66" charset="0"/>
              </a:rPr>
              <a:t>bahan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omic Sans MS" pitchFamily="66" charset="0"/>
              </a:rPr>
              <a:t>dasar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b="1" dirty="0" err="1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harus</a:t>
            </a:r>
            <a:r>
              <a:rPr lang="en-US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halal</a:t>
            </a:r>
            <a:endParaRPr lang="en-US" b="1" dirty="0">
              <a:solidFill>
                <a:srgbClr val="C00000"/>
              </a:solidFill>
              <a:latin typeface="Comic Sans MS" pitchFamily="66" charset="0"/>
              <a:sym typeface="Wingdings" pitchFamily="2" charset="2"/>
            </a:endParaRPr>
          </a:p>
        </p:txBody>
      </p:sp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5791200" y="5534025"/>
          <a:ext cx="2971800" cy="1108075"/>
        </p:xfrm>
        <a:graphic>
          <a:graphicData uri="http://schemas.openxmlformats.org/presentationml/2006/ole">
            <p:oleObj spid="_x0000_s40969" name="Photo Editor Photo" r:id="rId3" imgW="1305107" imgH="504762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1987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06425" y="1981200"/>
            <a:ext cx="7924800" cy="4121150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282575" indent="-282575">
              <a:spcBef>
                <a:spcPct val="30000"/>
              </a:spcBef>
            </a:pPr>
            <a:r>
              <a:rPr lang="en-US" sz="3200" dirty="0">
                <a:solidFill>
                  <a:srgbClr val="C00000"/>
                </a:solidFill>
                <a:latin typeface="Comic Sans MS" pitchFamily="66" charset="0"/>
              </a:rPr>
              <a:t>Good Manufacturing practices IOFI</a:t>
            </a:r>
            <a:r>
              <a:rPr lang="en-US" sz="2600" dirty="0">
                <a:solidFill>
                  <a:srgbClr val="C00000"/>
                </a:solidFill>
                <a:latin typeface="Comic Sans MS" pitchFamily="66" charset="0"/>
              </a:rPr>
              <a:t> (International Organization of Flavor Industry) </a:t>
            </a: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boleh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menggunakan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ingredient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berasal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hewan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Etanol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boleh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ditambahkan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secara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sengaja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dalam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jumlah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ebrapapun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Bahan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dasar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mengandung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alkohol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berasal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proses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fermentasi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alkohol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seperti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cognag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oil, fusel oil,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boleh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digunakan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41990" name="Group 6"/>
          <p:cNvGrpSpPr>
            <a:grpSpLocks/>
          </p:cNvGrpSpPr>
          <p:nvPr/>
        </p:nvGrpSpPr>
        <p:grpSpPr bwMode="auto">
          <a:xfrm>
            <a:off x="3200400" y="457200"/>
            <a:ext cx="3429000" cy="762000"/>
            <a:chOff x="2016" y="240"/>
            <a:chExt cx="2592" cy="720"/>
          </a:xfrm>
        </p:grpSpPr>
        <p:sp>
          <p:nvSpPr>
            <p:cNvPr id="41991" name="AutoShape 7"/>
            <p:cNvSpPr>
              <a:spLocks noChangeArrowheads="1"/>
            </p:cNvSpPr>
            <p:nvPr/>
          </p:nvSpPr>
          <p:spPr bwMode="auto">
            <a:xfrm>
              <a:off x="2016" y="240"/>
              <a:ext cx="2592" cy="720"/>
            </a:xfrm>
            <a:prstGeom prst="plaque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AF4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1992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102" y="320"/>
              <a:ext cx="2420" cy="5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3366FF"/>
                      </a:gs>
                      <a:gs pos="12500">
                        <a:srgbClr val="01A78F"/>
                      </a:gs>
                      <a:gs pos="25000">
                        <a:srgbClr val="FFFF00"/>
                      </a:gs>
                      <a:gs pos="37500">
                        <a:srgbClr val="FF6633"/>
                      </a:gs>
                      <a:gs pos="50000">
                        <a:srgbClr val="FF3399"/>
                      </a:gs>
                      <a:gs pos="62500">
                        <a:srgbClr val="FF6633"/>
                      </a:gs>
                      <a:gs pos="75000">
                        <a:srgbClr val="FFFF00"/>
                      </a:gs>
                      <a:gs pos="87500">
                        <a:srgbClr val="01A78F"/>
                      </a:gs>
                      <a:gs pos="100000">
                        <a:srgbClr val="3366FF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F6F000"/>
                    </a:outerShdw>
                  </a:effectLst>
                  <a:latin typeface="Lucida Calligraphy"/>
                </a:rPr>
                <a:t>Flavorings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301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3012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1447800"/>
            <a:ext cx="9144000" cy="5189538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669925" indent="-387350">
              <a:spcBef>
                <a:spcPct val="30000"/>
              </a:spcBef>
            </a:pPr>
            <a:r>
              <a:rPr lang="en-US" dirty="0" err="1">
                <a:solidFill>
                  <a:srgbClr val="996633"/>
                </a:solidFill>
                <a:latin typeface="Comic Sans MS" pitchFamily="66" charset="0"/>
              </a:rPr>
              <a:t>Lanjutan</a:t>
            </a:r>
            <a:r>
              <a:rPr lang="en-US" dirty="0">
                <a:solidFill>
                  <a:srgbClr val="996633"/>
                </a:solidFill>
                <a:latin typeface="Comic Sans MS" pitchFamily="66" charset="0"/>
              </a:rPr>
              <a:t> GMP IOFI</a:t>
            </a:r>
            <a:endParaRPr lang="en-US" sz="2600" dirty="0">
              <a:solidFill>
                <a:srgbClr val="996633"/>
              </a:solidFill>
              <a:latin typeface="Comic Sans MS" pitchFamily="66" charset="0"/>
            </a:endParaRPr>
          </a:p>
          <a:p>
            <a:pPr marL="669925" indent="-387350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Etanol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digunakan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sebagai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solven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pengekstrak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untuk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natural flavorings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harus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dihilangkan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sampai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serendah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mungkin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sisanya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(to the lowest level technologically possible)</a:t>
            </a:r>
          </a:p>
          <a:p>
            <a:pPr marL="669925" indent="-387350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Etanol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secara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alami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terdapat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dalam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bahan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dasar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(jus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buah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minyak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atsiri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dsb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adalah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sesuatu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dapat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dihindari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dapat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ditoleransi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keberadaaannya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 marL="669925" indent="-387350">
              <a:spcBef>
                <a:spcPct val="30000"/>
              </a:spcBef>
              <a:buFontTx/>
              <a:buChar char="•"/>
            </a:pP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Perisa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yang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ditujukan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untuk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pembuatan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pangan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halal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boleh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mengandung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etanol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lebih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dari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0.05% (500 </a:t>
            </a:r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ppm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) 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IOFI Exp 76/8, 1995-02-20).</a:t>
            </a:r>
          </a:p>
        </p:txBody>
      </p:sp>
      <p:grpSp>
        <p:nvGrpSpPr>
          <p:cNvPr id="43014" name="Group 6"/>
          <p:cNvGrpSpPr>
            <a:grpSpLocks/>
          </p:cNvGrpSpPr>
          <p:nvPr/>
        </p:nvGrpSpPr>
        <p:grpSpPr bwMode="auto">
          <a:xfrm>
            <a:off x="3200400" y="457200"/>
            <a:ext cx="3429000" cy="762000"/>
            <a:chOff x="2016" y="240"/>
            <a:chExt cx="2592" cy="720"/>
          </a:xfrm>
        </p:grpSpPr>
        <p:sp>
          <p:nvSpPr>
            <p:cNvPr id="43015" name="AutoShape 7"/>
            <p:cNvSpPr>
              <a:spLocks noChangeArrowheads="1"/>
            </p:cNvSpPr>
            <p:nvPr/>
          </p:nvSpPr>
          <p:spPr bwMode="auto">
            <a:xfrm>
              <a:off x="2016" y="240"/>
              <a:ext cx="2592" cy="720"/>
            </a:xfrm>
            <a:prstGeom prst="plaque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AF4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3016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102" y="320"/>
              <a:ext cx="2420" cy="5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3366FF"/>
                      </a:gs>
                      <a:gs pos="12500">
                        <a:srgbClr val="01A78F"/>
                      </a:gs>
                      <a:gs pos="25000">
                        <a:srgbClr val="FFFF00"/>
                      </a:gs>
                      <a:gs pos="37500">
                        <a:srgbClr val="FF6633"/>
                      </a:gs>
                      <a:gs pos="50000">
                        <a:srgbClr val="FF3399"/>
                      </a:gs>
                      <a:gs pos="62500">
                        <a:srgbClr val="FF6633"/>
                      </a:gs>
                      <a:gs pos="75000">
                        <a:srgbClr val="FFFF00"/>
                      </a:gs>
                      <a:gs pos="87500">
                        <a:srgbClr val="01A78F"/>
                      </a:gs>
                      <a:gs pos="100000">
                        <a:srgbClr val="3366FF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F6F000"/>
                    </a:outerShdw>
                  </a:effectLst>
                  <a:latin typeface="Lucida Calligraphy"/>
                </a:rPr>
                <a:t>Flavorings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4035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4036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063625" y="1677988"/>
            <a:ext cx="7010400" cy="4799012"/>
          </a:xfrm>
          <a:prstGeom prst="rect">
            <a:avLst/>
          </a:prstGeom>
          <a:solidFill>
            <a:schemeClr val="bg1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dist="107763" dir="18900000" algn="ctr" rotWithShape="0">
              <a:srgbClr val="FFFFCC"/>
            </a:outerShdw>
          </a:effectLst>
        </p:spPr>
        <p:txBody>
          <a:bodyPr>
            <a:spAutoFit/>
          </a:bodyPr>
          <a:lstStyle/>
          <a:p>
            <a:pPr marL="385763" indent="-385763"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Acid protease</a:t>
            </a:r>
            <a:r>
              <a:rPr lang="en-US" sz="2800" dirty="0">
                <a:solidFill>
                  <a:srgbClr val="FF9966"/>
                </a:solidFill>
                <a:latin typeface="Comic Sans MS" pitchFamily="66" charset="0"/>
              </a:rPr>
              <a:t> </a:t>
            </a:r>
          </a:p>
          <a:p>
            <a:pPr marL="385763" indent="-385763">
              <a:buFont typeface="Wingdings" pitchFamily="2" charset="2"/>
              <a:buChar char="à"/>
            </a:pPr>
            <a:r>
              <a:rPr lang="en-US" sz="2800" dirty="0">
                <a:solidFill>
                  <a:srgbClr val="996633"/>
                </a:solidFill>
                <a:latin typeface="Comic Sans MS" pitchFamily="66" charset="0"/>
                <a:sym typeface="Wingdings" pitchFamily="2" charset="2"/>
              </a:rPr>
              <a:t> p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orcine gastric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mucose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abomasum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sapi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muda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tua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atau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kambing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muda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385763" indent="-385763"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Alpha amylase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  <a:p>
            <a:pPr marL="385763" indent="-385763">
              <a:buFont typeface="Wingdings" pitchFamily="2" charset="2"/>
              <a:buChar char="à"/>
            </a:pP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pankreas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 marL="385763" indent="-385763"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Lipase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 </a:t>
            </a:r>
            <a:endParaRPr lang="en-US" sz="2800" dirty="0">
              <a:solidFill>
                <a:srgbClr val="FF9966"/>
              </a:solidFill>
              <a:latin typeface="Comic Sans MS" pitchFamily="66" charset="0"/>
            </a:endParaRPr>
          </a:p>
          <a:p>
            <a:pPr marL="385763" indent="-385763">
              <a:buFont typeface="Wingdings" pitchFamily="2" charset="2"/>
              <a:buChar char="à"/>
            </a:pP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fatty acid esterase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carboxylic ester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hydrolase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pankreas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 marL="385763" indent="-385763">
              <a:buFont typeface="Wingdings" pitchFamily="2" charset="2"/>
              <a:buNone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Triacylglicerol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lipase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</a:p>
          <a:p>
            <a:pPr marL="385763" indent="-385763">
              <a:buFont typeface="Wingdings" pitchFamily="2" charset="2"/>
              <a:buChar char="à"/>
            </a:pP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jaringan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perut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sapi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kambing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muda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babi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atau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jaringan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pankreatik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sapi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4038" name="WordArt 6"/>
          <p:cNvSpPr>
            <a:spLocks noChangeArrowheads="1" noChangeShapeType="1" noTextEdit="1"/>
          </p:cNvSpPr>
          <p:nvPr/>
        </p:nvSpPr>
        <p:spPr bwMode="auto">
          <a:xfrm>
            <a:off x="2514600" y="381000"/>
            <a:ext cx="4495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solidFill>
                  <a:srgbClr val="CC66FF"/>
                </a:solidFill>
                <a:effectLst>
                  <a:outerShdw dist="35921" dir="2700000" algn="ctr" rotWithShape="0">
                    <a:srgbClr val="66FFFF"/>
                  </a:outerShdw>
                </a:effectLst>
                <a:latin typeface="Lucida Calligraphy"/>
              </a:rPr>
              <a:t>Enzim Hewani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5059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5060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572000" y="2057400"/>
            <a:ext cx="4038600" cy="1809750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pPr marL="282575" indent="-282575"/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Produk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baru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dengan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enzim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hewan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Turunan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Lesitin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pPr marL="282575" indent="-282575">
              <a:buFontTx/>
              <a:buChar char="•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Fat substitutes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838200" y="1752600"/>
            <a:ext cx="3276600" cy="4371975"/>
          </a:xfrm>
          <a:prstGeom prst="rect">
            <a:avLst/>
          </a:prstGeom>
          <a:solidFill>
            <a:schemeClr val="bg1"/>
          </a:solidFill>
          <a:ln w="9525">
            <a:solidFill>
              <a:srgbClr val="66FFFF"/>
            </a:solidFill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Protease </a:t>
            </a:r>
            <a:endParaRPr lang="en-US" sz="2800" dirty="0">
              <a:solidFill>
                <a:srgbClr val="FF9966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996633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rennet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sapi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Serine protease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carboxyl-acid types </a:t>
            </a:r>
          </a:p>
          <a:p>
            <a:pPr>
              <a:buFont typeface="Wingdings" pitchFamily="2" charset="2"/>
              <a:buChar char="à"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mukosa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babi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Pepsin</a:t>
            </a:r>
            <a:endParaRPr lang="en-US" sz="2800" dirty="0">
              <a:solidFill>
                <a:srgbClr val="FF9966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996633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mukosa</a:t>
            </a:r>
            <a:r>
              <a:rPr lang="en-US" sz="2800" dirty="0">
                <a:solidFill>
                  <a:srgbClr val="996633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rgbClr val="996633"/>
                </a:solidFill>
                <a:latin typeface="Comic Sans MS" pitchFamily="66" charset="0"/>
              </a:rPr>
              <a:t>babi</a:t>
            </a:r>
            <a:endParaRPr lang="en-US" sz="2800" dirty="0">
              <a:solidFill>
                <a:srgbClr val="996633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 err="1">
                <a:solidFill>
                  <a:schemeClr val="accent2"/>
                </a:solidFill>
                <a:latin typeface="Comic Sans MS" pitchFamily="66" charset="0"/>
              </a:rPr>
              <a:t>Kimosin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/rennet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à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abomasum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sapi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2514600" y="381000"/>
            <a:ext cx="3581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solidFill>
                  <a:srgbClr val="CC66FF"/>
                </a:solidFill>
                <a:effectLst>
                  <a:outerShdw dist="35921" dir="2700000" algn="ctr" rotWithShape="0">
                    <a:srgbClr val="66FFFF"/>
                  </a:outerShdw>
                </a:effectLst>
                <a:latin typeface="Lucida Calligraphy"/>
              </a:rPr>
              <a:t>Enzim Hewani</a:t>
            </a:r>
          </a:p>
        </p:txBody>
      </p:sp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5029200" y="4343400"/>
            <a:ext cx="30480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3AF400"/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2479675" cy="838200"/>
            <a:chOff x="3515" y="384"/>
            <a:chExt cx="1562" cy="528"/>
          </a:xfrm>
        </p:grpSpPr>
        <p:sp>
          <p:nvSpPr>
            <p:cNvPr id="4608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515" y="384"/>
              <a:ext cx="1562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d-ID" sz="3600" kern="10">
                  <a:ln w="12700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/>
                    </a:outerShdw>
                  </a:effectLst>
                  <a:latin typeface="Arial Black"/>
                </a:rPr>
                <a:t>Implikasi Teknologi Pangan</a:t>
              </a:r>
            </a:p>
          </p:txBody>
        </p:sp>
        <p:sp>
          <p:nvSpPr>
            <p:cNvPr id="46084" name="Text Box 4"/>
            <p:cNvSpPr txBox="1">
              <a:spLocks noChangeArrowheads="1"/>
            </p:cNvSpPr>
            <p:nvPr/>
          </p:nvSpPr>
          <p:spPr bwMode="auto">
            <a:xfrm>
              <a:off x="3696" y="624"/>
              <a:ext cx="120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66FF"/>
                  </a:solidFill>
                  <a:latin typeface="Comic Sans MS" pitchFamily="66" charset="0"/>
                </a:rPr>
                <a:t>Dalam hal</a:t>
              </a:r>
              <a:endParaRPr lang="en-US"/>
            </a:p>
          </p:txBody>
        </p:sp>
      </p:grp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85800" y="4876800"/>
            <a:ext cx="7162800" cy="1077218"/>
          </a:xfrm>
          <a:prstGeom prst="rect">
            <a:avLst/>
          </a:prstGeom>
          <a:solidFill>
            <a:schemeClr val="bg1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dist="107763" dir="18900000" algn="ctr" rotWithShape="0">
              <a:srgbClr val="FFCCFF"/>
            </a:outerShdw>
          </a:effectLst>
        </p:spPr>
        <p:txBody>
          <a:bodyPr>
            <a:spAutoFit/>
          </a:bodyPr>
          <a:lstStyle/>
          <a:p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Perlu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perubahan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gradual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tetapi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cepat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agar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tidak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terjadi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outbreak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lagi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1905000" y="2209800"/>
            <a:ext cx="2667000" cy="1749425"/>
          </a:xfrm>
          <a:prstGeom prst="rect">
            <a:avLst/>
          </a:prstGeom>
          <a:solidFill>
            <a:schemeClr val="bg1"/>
          </a:solidFill>
          <a:ln w="9525">
            <a:solidFill>
              <a:srgbClr val="66FFFF"/>
            </a:solidFill>
            <a:miter lim="800000"/>
            <a:headEnd/>
            <a:tailEnd/>
          </a:ln>
          <a:effectLst>
            <a:outerShdw dist="107763" dir="18900000" algn="ctr" rotWithShape="0">
              <a:srgbClr val="66FFFF"/>
            </a:outerShdw>
          </a:effectLst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3600" dirty="0">
                <a:solidFill>
                  <a:srgbClr val="FF0000"/>
                </a:solidFill>
                <a:latin typeface="Comic Sans MS" pitchFamily="66" charset="0"/>
              </a:rPr>
              <a:t>Media ?</a:t>
            </a:r>
          </a:p>
          <a:p>
            <a:pPr>
              <a:buFont typeface="Wingdings" pitchFamily="2" charset="2"/>
              <a:buNone/>
            </a:pP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Enzim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?</a:t>
            </a:r>
          </a:p>
          <a:p>
            <a:pPr>
              <a:buFont typeface="Wingdings" pitchFamily="2" charset="2"/>
              <a:buNone/>
            </a:pPr>
            <a:r>
              <a:rPr lang="en-US" sz="3600" dirty="0" err="1">
                <a:solidFill>
                  <a:schemeClr val="accent2"/>
                </a:solidFill>
                <a:latin typeface="Comic Sans MS" pitchFamily="66" charset="0"/>
              </a:rPr>
              <a:t>Proses</a:t>
            </a:r>
            <a:r>
              <a:rPr lang="en-US" sz="3600" dirty="0">
                <a:solidFill>
                  <a:schemeClr val="accent2"/>
                </a:solidFill>
                <a:latin typeface="Comic Sans MS" pitchFamily="66" charset="0"/>
              </a:rPr>
              <a:t> ?</a:t>
            </a:r>
          </a:p>
        </p:txBody>
      </p:sp>
      <p:sp>
        <p:nvSpPr>
          <p:cNvPr id="46087" name="WordArt 7"/>
          <p:cNvSpPr>
            <a:spLocks noChangeArrowheads="1" noChangeShapeType="1" noTextEdit="1"/>
          </p:cNvSpPr>
          <p:nvPr/>
        </p:nvSpPr>
        <p:spPr bwMode="auto">
          <a:xfrm>
            <a:off x="2514600" y="381000"/>
            <a:ext cx="4114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66FFFF"/>
                  </a:outerShdw>
                </a:effectLst>
                <a:latin typeface="Lucida Calligraphy"/>
              </a:rPr>
              <a:t>Produk Fermentasi</a:t>
            </a:r>
          </a:p>
        </p:txBody>
      </p:sp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2" cstate="print">
            <a:lum bright="12000" contrast="42000"/>
          </a:blip>
          <a:srcRect t="14470"/>
          <a:stretch>
            <a:fillRect/>
          </a:stretch>
        </p:blipFill>
        <p:spPr bwMode="auto">
          <a:xfrm>
            <a:off x="6324600" y="1371600"/>
            <a:ext cx="1843088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WordArt 2"/>
          <p:cNvSpPr>
            <a:spLocks noChangeArrowheads="1" noChangeShapeType="1" noTextEdit="1"/>
          </p:cNvSpPr>
          <p:nvPr/>
        </p:nvSpPr>
        <p:spPr bwMode="auto">
          <a:xfrm>
            <a:off x="2817813" y="533400"/>
            <a:ext cx="3505200" cy="1828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107763" dir="18900000" algn="ctr" rotWithShape="0">
                    <a:schemeClr val="bg1"/>
                  </a:outerShdw>
                </a:effectLst>
                <a:latin typeface="Arial Black"/>
              </a:rPr>
              <a:t>PENUTUP</a:t>
            </a:r>
          </a:p>
        </p:txBody>
      </p:sp>
      <p:grpSp>
        <p:nvGrpSpPr>
          <p:cNvPr id="58371" name="Group 3"/>
          <p:cNvGrpSpPr>
            <a:grpSpLocks/>
          </p:cNvGrpSpPr>
          <p:nvPr/>
        </p:nvGrpSpPr>
        <p:grpSpPr bwMode="auto">
          <a:xfrm>
            <a:off x="5105400" y="1905000"/>
            <a:ext cx="2438400" cy="2362200"/>
            <a:chOff x="3312" y="1200"/>
            <a:chExt cx="1536" cy="1488"/>
          </a:xfrm>
        </p:grpSpPr>
        <p:sp>
          <p:nvSpPr>
            <p:cNvPr id="58372" name="AutoShape 4"/>
            <p:cNvSpPr>
              <a:spLocks noChangeArrowheads="1"/>
            </p:cNvSpPr>
            <p:nvPr/>
          </p:nvSpPr>
          <p:spPr bwMode="auto">
            <a:xfrm>
              <a:off x="3312" y="1200"/>
              <a:ext cx="1536" cy="1488"/>
            </a:xfrm>
            <a:prstGeom prst="downArrowCallout">
              <a:avLst>
                <a:gd name="adj1" fmla="val 25806"/>
                <a:gd name="adj2" fmla="val 25806"/>
                <a:gd name="adj3" fmla="val 16667"/>
                <a:gd name="adj4" fmla="val 66667"/>
              </a:avLst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58373" name="Text Box 5"/>
            <p:cNvSpPr txBox="1">
              <a:spLocks noChangeArrowheads="1"/>
            </p:cNvSpPr>
            <p:nvPr/>
          </p:nvSpPr>
          <p:spPr bwMode="auto">
            <a:xfrm>
              <a:off x="3312" y="1334"/>
              <a:ext cx="1536" cy="826"/>
            </a:xfrm>
            <a:prstGeom prst="rect">
              <a:avLst/>
            </a:prstGeom>
            <a:solidFill>
              <a:srgbClr val="CC66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Comic Sans MS" pitchFamily="66" charset="0"/>
                </a:rPr>
                <a:t>Kehalalan </a:t>
              </a:r>
            </a:p>
            <a:p>
              <a:pPr algn="ctr"/>
              <a:r>
                <a:rPr lang="en-US" sz="4000">
                  <a:solidFill>
                    <a:schemeClr val="bg1"/>
                  </a:solidFill>
                  <a:latin typeface="Comic Sans MS" pitchFamily="66" charset="0"/>
                </a:rPr>
                <a:t>pangan</a:t>
              </a:r>
            </a:p>
          </p:txBody>
        </p:sp>
      </p:grp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4572000" y="4343400"/>
            <a:ext cx="3505200" cy="1739900"/>
          </a:xfrm>
          <a:prstGeom prst="rect">
            <a:avLst/>
          </a:prstGeom>
          <a:solidFill>
            <a:srgbClr val="FF66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chemeClr val="bg1"/>
                </a:solidFill>
                <a:latin typeface="Comic Sans MS" pitchFamily="66" charset="0"/>
              </a:rPr>
              <a:t>Perlu Perhatian yang Sangat Serius</a:t>
            </a:r>
          </a:p>
        </p:txBody>
      </p:sp>
      <p:grpSp>
        <p:nvGrpSpPr>
          <p:cNvPr id="58375" name="Group 7"/>
          <p:cNvGrpSpPr>
            <a:grpSpLocks/>
          </p:cNvGrpSpPr>
          <p:nvPr/>
        </p:nvGrpSpPr>
        <p:grpSpPr bwMode="auto">
          <a:xfrm>
            <a:off x="457200" y="1752600"/>
            <a:ext cx="4724400" cy="1905000"/>
            <a:chOff x="288" y="1104"/>
            <a:chExt cx="2976" cy="1200"/>
          </a:xfrm>
        </p:grpSpPr>
        <p:sp>
          <p:nvSpPr>
            <p:cNvPr id="58376" name="AutoShape 8"/>
            <p:cNvSpPr>
              <a:spLocks noChangeArrowheads="1"/>
            </p:cNvSpPr>
            <p:nvPr/>
          </p:nvSpPr>
          <p:spPr bwMode="auto">
            <a:xfrm>
              <a:off x="288" y="1104"/>
              <a:ext cx="2976" cy="1200"/>
            </a:xfrm>
            <a:prstGeom prst="rightArrowCallout">
              <a:avLst>
                <a:gd name="adj1" fmla="val 22778"/>
                <a:gd name="adj2" fmla="val 25000"/>
                <a:gd name="adj3" fmla="val 28371"/>
                <a:gd name="adj4" fmla="val 81569"/>
              </a:avLst>
            </a:prstGeom>
            <a:solidFill>
              <a:srgbClr val="3AF4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58377" name="Text Box 9"/>
            <p:cNvSpPr txBox="1">
              <a:spLocks noChangeArrowheads="1"/>
            </p:cNvSpPr>
            <p:nvPr/>
          </p:nvSpPr>
          <p:spPr bwMode="auto">
            <a:xfrm>
              <a:off x="384" y="1152"/>
              <a:ext cx="2173" cy="1096"/>
            </a:xfrm>
            <a:prstGeom prst="rect">
              <a:avLst/>
            </a:prstGeom>
            <a:solidFill>
              <a:srgbClr val="3AF4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600">
                  <a:solidFill>
                    <a:schemeClr val="bg1"/>
                  </a:solidFill>
                  <a:latin typeface="Comic Sans MS" pitchFamily="66" charset="0"/>
                </a:rPr>
                <a:t>Globalisasi tak terbendung lagi</a:t>
              </a:r>
            </a:p>
          </p:txBody>
        </p:sp>
      </p:grpSp>
      <p:sp>
        <p:nvSpPr>
          <p:cNvPr id="58378" name="AutoShape 10"/>
          <p:cNvSpPr>
            <a:spLocks noChangeArrowheads="1"/>
          </p:cNvSpPr>
          <p:nvPr/>
        </p:nvSpPr>
        <p:spPr bwMode="auto">
          <a:xfrm>
            <a:off x="457200" y="4191000"/>
            <a:ext cx="4114800" cy="2133600"/>
          </a:xfrm>
          <a:prstGeom prst="rightArrowCallout">
            <a:avLst>
              <a:gd name="adj1" fmla="val 25000"/>
              <a:gd name="adj2" fmla="val 25000"/>
              <a:gd name="adj3" fmla="val 32143"/>
              <a:gd name="adj4" fmla="val 76699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Pengetahuan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Agama </a:t>
            </a:r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dan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Teknologi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sangat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penting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838200" y="6324600"/>
            <a:ext cx="8001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>
                <a:solidFill>
                  <a:srgbClr val="F6F000"/>
                </a:solidFill>
              </a:rPr>
              <a:t>Photo microskopik air zam-zam) http://microbackup.magnet.fsu.edu/religion/pages/rosewater.html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8153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Dr. Ir. </a:t>
            </a:r>
            <a:r>
              <a:rPr lang="en-US" sz="3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Joko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 </a:t>
            </a:r>
            <a:r>
              <a:rPr lang="en-US" sz="3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Hermanianto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Ahli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Teknologi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Daging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IPB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yang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telah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membantu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memberikan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informasi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pada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beberapa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bagian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tulisan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khususnya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pada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bagian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produk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hewani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56323" name="WordArt 3"/>
          <p:cNvSpPr>
            <a:spLocks noChangeArrowheads="1" noChangeShapeType="1" noTextEdit="1"/>
          </p:cNvSpPr>
          <p:nvPr/>
        </p:nvSpPr>
        <p:spPr bwMode="auto">
          <a:xfrm>
            <a:off x="2587625" y="1068388"/>
            <a:ext cx="3962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TERIMA KASIH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352800" y="5943600"/>
            <a:ext cx="5791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600">
                <a:solidFill>
                  <a:srgbClr val="FFFF00"/>
                </a:solidFill>
              </a:rPr>
              <a:t>Masjid di Tripoli-Libya</a:t>
            </a:r>
          </a:p>
          <a:p>
            <a:pPr algn="r"/>
            <a:r>
              <a:rPr lang="en-US" sz="1600">
                <a:solidFill>
                  <a:srgbClr val="FFFF00"/>
                </a:solidFill>
              </a:rPr>
              <a:t>http://www.cosmos.rcnet.ru/bsa/english/travel/Mosques.htm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2"/>
          <p:cNvSpPr>
            <a:spLocks noChangeArrowheads="1" noChangeShapeType="1" noTextEdit="1"/>
          </p:cNvSpPr>
          <p:nvPr/>
        </p:nvSpPr>
        <p:spPr bwMode="auto">
          <a:xfrm>
            <a:off x="899592" y="2348880"/>
            <a:ext cx="72390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Arial Black"/>
                <a:hlinkClick r:id="rId3" action="ppaction://hlinkpres?slideindex=14&amp;slidetitle=Q&amp;A  *Pertanyaan bisa juga dialamatkan melalui sms ke no ..."/>
              </a:rPr>
              <a:t>TERIMA KASIH</a:t>
            </a:r>
            <a:endParaRPr lang="id-ID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Arial Black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981200" y="6024563"/>
            <a:ext cx="7162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>
                <a:solidFill>
                  <a:srgbClr val="3AF400"/>
                </a:solidFill>
                <a:latin typeface="Comic Sans MS" pitchFamily="66" charset="0"/>
              </a:rPr>
              <a:t>Elnilein Mosque</a:t>
            </a:r>
          </a:p>
          <a:p>
            <a:pPr algn="r"/>
            <a:r>
              <a:rPr lang="en-US" sz="1600">
                <a:solidFill>
                  <a:srgbClr val="3AF400"/>
                </a:solidFill>
                <a:latin typeface="Comic Sans MS" pitchFamily="66" charset="0"/>
              </a:rPr>
              <a:t>Photograph by Adil Gasmalla Mohamed</a:t>
            </a:r>
          </a:p>
          <a:p>
            <a:pPr algn="r"/>
            <a:r>
              <a:rPr lang="en-US" sz="1600">
                <a:solidFill>
                  <a:srgbClr val="3AF400"/>
                </a:solidFill>
                <a:latin typeface="Comic Sans MS" pitchFamily="66" charset="0"/>
              </a:rPr>
              <a:t>http://www.sms-sudan.org/photographs.html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0" y="6208713"/>
            <a:ext cx="419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>
                <a:solidFill>
                  <a:srgbClr val="FFFF00"/>
                </a:solidFill>
                <a:latin typeface="Comic Sans MS" pitchFamily="66" charset="0"/>
              </a:rPr>
              <a:t>Written by  Anton Apriyantono</a:t>
            </a:r>
          </a:p>
          <a:p>
            <a:r>
              <a:rPr lang="en-US" sz="1800">
                <a:solidFill>
                  <a:srgbClr val="FFFF00"/>
                </a:solidFill>
                <a:latin typeface="Comic Sans MS" pitchFamily="66" charset="0"/>
              </a:rPr>
              <a:t>Graphic design by Daisy 2001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517</TotalTime>
  <Words>1774</Words>
  <Application>Microsoft Office PowerPoint</Application>
  <PresentationFormat>On-screen Show (4:3)</PresentationFormat>
  <Paragraphs>303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Blank Presentation.pot</vt:lpstr>
      <vt:lpstr>Blank Presentation</vt:lpstr>
      <vt:lpstr>Photo Editor Photo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Daisy Irawan</dc:creator>
  <cp:lastModifiedBy>Himawan</cp:lastModifiedBy>
  <cp:revision>99</cp:revision>
  <dcterms:created xsi:type="dcterms:W3CDTF">2001-07-21T06:24:28Z</dcterms:created>
  <dcterms:modified xsi:type="dcterms:W3CDTF">2012-11-11T01:52:24Z</dcterms:modified>
</cp:coreProperties>
</file>